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bookmarkIdSeed="2">
  <p:sldMasterIdLst>
    <p:sldMasterId id="2147483648" r:id="rId1"/>
  </p:sldMasterIdLst>
  <p:notesMasterIdLst>
    <p:notesMasterId r:id="rId33"/>
  </p:notesMasterIdLst>
  <p:sldIdLst>
    <p:sldId id="256" r:id="rId2"/>
    <p:sldId id="257" r:id="rId3"/>
    <p:sldId id="258" r:id="rId4"/>
    <p:sldId id="259" r:id="rId5"/>
    <p:sldId id="260" r:id="rId6"/>
    <p:sldId id="285" r:id="rId7"/>
    <p:sldId id="261" r:id="rId8"/>
    <p:sldId id="262" r:id="rId9"/>
    <p:sldId id="263" r:id="rId10"/>
    <p:sldId id="264" r:id="rId11"/>
    <p:sldId id="265" r:id="rId12"/>
    <p:sldId id="284" r:id="rId13"/>
    <p:sldId id="288" r:id="rId14"/>
    <p:sldId id="266" r:id="rId15"/>
    <p:sldId id="267" r:id="rId16"/>
    <p:sldId id="268" r:id="rId17"/>
    <p:sldId id="269" r:id="rId18"/>
    <p:sldId id="270" r:id="rId19"/>
    <p:sldId id="271" r:id="rId20"/>
    <p:sldId id="272" r:id="rId21"/>
    <p:sldId id="273" r:id="rId22"/>
    <p:sldId id="289" r:id="rId23"/>
    <p:sldId id="276" r:id="rId24"/>
    <p:sldId id="277" r:id="rId25"/>
    <p:sldId id="279" r:id="rId26"/>
    <p:sldId id="278" r:id="rId27"/>
    <p:sldId id="283" r:id="rId28"/>
    <p:sldId id="282" r:id="rId29"/>
    <p:sldId id="280" r:id="rId30"/>
    <p:sldId id="281" r:id="rId31"/>
    <p:sldId id="275"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gvTlqz0zG1xzrv+3DUK8MgiNh0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E8E7E8-B319-456D-BC86-DDA468F0FB47}">
  <a:tblStyle styleId="{A1E8E7E8-B319-456D-BC86-DDA468F0FB47}" styleName="Table_0">
    <a:wholeTbl>
      <a:tcTxStyle b="off" i="off">
        <a:font>
          <a:latin typeface="Trebuchet MS"/>
          <a:ea typeface="Trebuchet MS"/>
          <a:cs typeface="Trebuchet MS"/>
        </a:font>
        <a:schemeClr val="dk1"/>
      </a:tcTxStyle>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op>
            <a:ln w="9525" cap="flat" cmpd="sng">
              <a:solidFill>
                <a:schemeClr val="dk1"/>
              </a:solidFill>
              <a:prstDash val="solid"/>
              <a:round/>
              <a:headEnd type="none" w="sm" len="sm"/>
              <a:tailEnd type="none" w="sm" len="sm"/>
            </a:ln>
          </a:top>
          <a:bottom>
            <a:ln w="9525"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dk1"/>
              </a:solidFill>
              <a:prstDash val="solid"/>
              <a:round/>
              <a:headEnd type="none" w="sm" len="sm"/>
              <a:tailEnd type="none" w="sm" len="sm"/>
            </a:ln>
          </a:top>
          <a:bottom>
            <a:ln w="9525" cap="flat" cmpd="sng">
              <a:solidFill>
                <a:schemeClr val="dk1"/>
              </a:solidFill>
              <a:prstDash val="solid"/>
              <a:round/>
              <a:headEnd type="none" w="sm" len="sm"/>
              <a:tailEnd type="none" w="sm" len="sm"/>
            </a:ln>
          </a:bottom>
        </a:tcBdr>
      </a:tcStyle>
    </a:band1H>
    <a:band2H>
      <a:tcTxStyle/>
      <a:tcStyle>
        <a:tcBdr/>
      </a:tcStyle>
    </a:band2H>
    <a:band1V>
      <a:tcTxStyle/>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cBdr>
      </a:tcStyle>
    </a:band1V>
    <a:band2V>
      <a:tcTxStyle/>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fill>
          <a:solidFill>
            <a:schemeClr val="dk1"/>
          </a:solidFill>
        </a:fill>
      </a:tcStyle>
    </a:firstRow>
    <a:neCell>
      <a:tcTxStyle/>
      <a:tcStyle>
        <a:tcBdr/>
      </a:tcStyle>
    </a:neCell>
    <a:nwCell>
      <a:tcTxStyle/>
      <a:tcStyle>
        <a:tcBdr/>
      </a:tcStyle>
    </a:nwCell>
  </a:tblStyle>
  <a:tblStyle styleId="{D57BC749-F5CF-43A1-A690-805EE4FEDD8F}" styleName="Table_1">
    <a:wholeTbl>
      <a:tcTxStyle b="off" i="off">
        <a:font>
          <a:latin typeface="Trebuchet MS"/>
          <a:ea typeface="Trebuchet MS"/>
          <a:cs typeface="Trebuchet MS"/>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fill>
          <a:solidFill>
            <a:schemeClr val="dk1"/>
          </a:solidFill>
        </a:fill>
      </a:tcStyle>
    </a:firstRow>
    <a:neCell>
      <a:tcTxStyle/>
      <a:tcStyle>
        <a:tcBdr/>
      </a:tcStyle>
    </a:neCell>
    <a:nwCell>
      <a:tcTxStyle/>
      <a:tcStyle>
        <a:tcBdr/>
      </a:tcStyle>
    </a:nwCell>
  </a:tblStyle>
  <a:tblStyle styleId="{9E83F3CF-8A40-4376-B64E-3B0EB5CFE6D9}" styleName="Table_2">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F2E8"/>
          </a:solidFill>
        </a:fill>
      </a:tcStyle>
    </a:wholeTbl>
    <a:band1H>
      <a:tcTxStyle/>
      <a:tcStyle>
        <a:tcBdr/>
        <a:fill>
          <a:solidFill>
            <a:srgbClr val="CDE3CF"/>
          </a:solidFill>
        </a:fill>
      </a:tcStyle>
    </a:band1H>
    <a:band2H>
      <a:tcTxStyle/>
      <a:tcStyle>
        <a:tcBdr/>
      </a:tcStyle>
    </a:band2H>
    <a:band1V>
      <a:tcTxStyle/>
      <a:tcStyle>
        <a:tcBdr/>
        <a:fill>
          <a:solidFill>
            <a:srgbClr val="CDE3CF"/>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5"/>
          </a:solidFill>
        </a:fill>
      </a:tcStyle>
    </a:lastCol>
    <a:firstCol>
      <a:tcTxStyle b="on" i="off">
        <a:font>
          <a:latin typeface="Trebuchet MS"/>
          <a:ea typeface="Trebuchet MS"/>
          <a:cs typeface="Trebuchet MS"/>
        </a:font>
        <a:schemeClr val="lt1"/>
      </a:tcTxStyle>
      <a:tcStyle>
        <a:tcBdr/>
        <a:fill>
          <a:solidFill>
            <a:schemeClr val="accent5"/>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5"/>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27AC4E5F-536A-4EE9-895F-A20F1E177564}" styleName="Table_3">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F6FC"/>
          </a:solidFill>
        </a:fill>
      </a:tcStyle>
    </a:wholeTbl>
    <a:band1H>
      <a:tcTxStyle/>
      <a:tcStyle>
        <a:tcBdr/>
        <a:fill>
          <a:solidFill>
            <a:srgbClr val="D1ECF9"/>
          </a:solidFill>
        </a:fill>
      </a:tcStyle>
    </a:band1H>
    <a:band2H>
      <a:tcTxStyle/>
      <a:tcStyle>
        <a:tcBdr/>
      </a:tcStyle>
    </a:band2H>
    <a:band1V>
      <a:tcTxStyle/>
      <a:tcStyle>
        <a:tcBdr/>
        <a:fill>
          <a:solidFill>
            <a:srgbClr val="D1ECF9"/>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635" autoAdjust="0"/>
  </p:normalViewPr>
  <p:slideViewPr>
    <p:cSldViewPr snapToGrid="0">
      <p:cViewPr>
        <p:scale>
          <a:sx n="94" d="100"/>
          <a:sy n="94" d="100"/>
        </p:scale>
        <p:origin x="1194" y="-72"/>
      </p:cViewPr>
      <p:guideLst/>
    </p:cSldViewPr>
  </p:slideViewPr>
  <p:notesTextViewPr>
    <p:cViewPr>
      <p:scale>
        <a:sx n="1" d="1"/>
        <a:sy n="1" d="1"/>
      </p:scale>
      <p:origin x="0" y="0"/>
    </p:cViewPr>
  </p:notesTextViewPr>
  <p:sorterViewPr>
    <p:cViewPr>
      <p:scale>
        <a:sx n="100" d="100"/>
        <a:sy n="100" d="100"/>
      </p:scale>
      <p:origin x="0" y="-527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800" dirty="0">
                <a:effectLst/>
                <a:latin typeface="Arial" panose="020B0604020202020204" pitchFamily="34" charset="0"/>
                <a:ea typeface="Calibri" panose="020F0502020204030204" pitchFamily="34" charset="0"/>
                <a:cs typeface="Times New Roman" panose="02020603050405020304" pitchFamily="18" charset="0"/>
              </a:rPr>
              <a:t>After applying data augmentation, we see that happiness, disgust and surprise have many correct classifications, sadness, and neutrality have some correct classifications, and anger and fear have few correct classifications. These results imply that our model is very good at detecting smiles, disgust and surprise, but is unable to pick up on more varied emotions such as anger or fear, which can look different on different people. In the dataset, we observe there were very few disgust images. This explains the poor performance before augmentation. Data augmentation seems to have produced a more ‘even’ spread of the different classifications unlike in previous runs.</a:t>
            </a:r>
          </a:p>
          <a:p>
            <a:pPr marL="0" lvl="0" indent="0" algn="l" rtl="0">
              <a:spcBef>
                <a:spcPts val="0"/>
              </a:spcBef>
              <a:spcAft>
                <a:spcPts val="0"/>
              </a:spcAft>
              <a:buNone/>
            </a:pPr>
            <a:endParaRPr lang="en-SG" sz="1800" dirty="0">
              <a:effectLst/>
              <a:latin typeface="Arial" panose="020B060402020202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r>
              <a:rPr lang="en-SG" sz="1800" dirty="0">
                <a:effectLst/>
                <a:latin typeface="Arial" panose="020B0604020202020204" pitchFamily="34" charset="0"/>
                <a:ea typeface="Calibri" panose="020F0502020204030204" pitchFamily="34" charset="0"/>
                <a:cs typeface="Times New Roman" panose="02020603050405020304" pitchFamily="18" charset="0"/>
              </a:rPr>
              <a:t>Happy and Surprise show the least misclassifications, the former emotion most likely due to having the highest number of training samples in the dataset. Sadness and Neutral emotions have similar number of misclassifications and their distribution is comparable. These emotions can look different on different persons and are subjective. Anger and fear show similar misclassifications too and they have similar distributions too. Disgust surprisingly showed quite a low number of misclassifications, in spite having the fewest number of training images</a:t>
            </a:r>
          </a:p>
          <a:p>
            <a:pPr marL="0" lvl="0" indent="0" algn="l" rtl="0">
              <a:spcBef>
                <a:spcPts val="0"/>
              </a:spcBef>
              <a:spcAft>
                <a:spcPts val="0"/>
              </a:spcAft>
              <a:buNone/>
            </a:pPr>
            <a:endParaRPr lang="en-SG" sz="1800" dirty="0">
              <a:effectLst/>
              <a:latin typeface="Arial" panose="020B060402020202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205" name="Google Shape;20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Ref: https://towardsdatascience.com/handling-imbalanced-datasets-in-deep-learning-f48407a0e758</a:t>
            </a:r>
          </a:p>
        </p:txBody>
      </p:sp>
    </p:spTree>
    <p:extLst>
      <p:ext uri="{BB962C8B-B14F-4D97-AF65-F5344CB8AC3E}">
        <p14:creationId xmlns:p14="http://schemas.microsoft.com/office/powerpoint/2010/main" val="78984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7812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6196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9721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2770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2551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6384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6632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6668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800" dirty="0">
                <a:effectLst/>
                <a:latin typeface="Arial" panose="020B0604020202020204" pitchFamily="34" charset="0"/>
                <a:ea typeface="Calibri" panose="020F0502020204030204" pitchFamily="34" charset="0"/>
                <a:cs typeface="Times New Roman" panose="02020603050405020304" pitchFamily="18" charset="0"/>
              </a:rPr>
              <a:t>Our model is very good at detecting smiles and surprised expressions, but is unable to pick up on more varied emotions such as sadness or neutrality, which can look different on different people. When run against the test images, the model was unable to predict fear, neutral and sadness correctly</a:t>
            </a:r>
            <a:endParaRPr dirty="0"/>
          </a:p>
        </p:txBody>
      </p:sp>
      <p:sp>
        <p:nvSpPr>
          <p:cNvPr id="197" name="Google Shape;19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grpSp>
        <p:nvGrpSpPr>
          <p:cNvPr id="23" name="Google Shape;23;p22"/>
          <p:cNvGrpSpPr/>
          <p:nvPr/>
        </p:nvGrpSpPr>
        <p:grpSpPr>
          <a:xfrm>
            <a:off x="0" y="-8467"/>
            <a:ext cx="12192000" cy="6866467"/>
            <a:chOff x="0" y="-8467"/>
            <a:chExt cx="12192000" cy="6866467"/>
          </a:xfrm>
        </p:grpSpPr>
        <p:sp>
          <p:nvSpPr>
            <p:cNvPr id="24" name="Google Shape;24;p22"/>
            <p:cNvSpPr/>
            <p:nvPr/>
          </p:nvSpPr>
          <p:spPr>
            <a:xfrm>
              <a:off x="0" y="-7862"/>
              <a:ext cx="863600" cy="5698067"/>
            </a:xfrm>
            <a:custGeom>
              <a:avLst/>
              <a:gdLst/>
              <a:ahLst/>
              <a:cxnLst/>
              <a:rect l="l" t="t" r="r" b="b"/>
              <a:pathLst>
                <a:path w="863600" h="5698067" extrusionOk="0">
                  <a:moveTo>
                    <a:pt x="0" y="8467"/>
                  </a:moveTo>
                  <a:lnTo>
                    <a:pt x="863600" y="0"/>
                  </a:lnTo>
                  <a:lnTo>
                    <a:pt x="863600" y="16934"/>
                  </a:lnTo>
                  <a:lnTo>
                    <a:pt x="0" y="5698067"/>
                  </a:lnTo>
                  <a:lnTo>
                    <a:pt x="0" y="8467"/>
                  </a:lnTo>
                  <a:close/>
                </a:path>
              </a:pathLst>
            </a:custGeom>
            <a:solidFill>
              <a:schemeClr val="accent1">
                <a:alpha val="69803"/>
              </a:schemeClr>
            </a:solidFill>
            <a:ln>
              <a:noFill/>
            </a:ln>
          </p:spPr>
        </p:sp>
        <p:cxnSp>
          <p:nvCxnSpPr>
            <p:cNvPr id="25" name="Google Shape;25;p22"/>
            <p:cNvCxnSpPr/>
            <p:nvPr/>
          </p:nvCxnSpPr>
          <p:spPr>
            <a:xfrm>
              <a:off x="9371012" y="0"/>
              <a:ext cx="1219200" cy="6858000"/>
            </a:xfrm>
            <a:prstGeom prst="straightConnector1">
              <a:avLst/>
            </a:prstGeom>
            <a:noFill/>
            <a:ln w="9525" cap="flat" cmpd="sng">
              <a:solidFill>
                <a:schemeClr val="accent1">
                  <a:alpha val="69803"/>
                </a:schemeClr>
              </a:solidFill>
              <a:prstDash val="solid"/>
              <a:round/>
              <a:headEnd type="none" w="sm" len="sm"/>
              <a:tailEnd type="none" w="sm" len="sm"/>
            </a:ln>
          </p:spPr>
        </p:cxnSp>
        <p:cxnSp>
          <p:nvCxnSpPr>
            <p:cNvPr id="26" name="Google Shape;26;p22"/>
            <p:cNvCxnSpPr/>
            <p:nvPr/>
          </p:nvCxnSpPr>
          <p:spPr>
            <a:xfrm flipH="1">
              <a:off x="7425267" y="3681413"/>
              <a:ext cx="4763558" cy="3176587"/>
            </a:xfrm>
            <a:prstGeom prst="straightConnector1">
              <a:avLst/>
            </a:prstGeom>
            <a:noFill/>
            <a:ln w="9525" cap="flat" cmpd="sng">
              <a:solidFill>
                <a:schemeClr val="accent1">
                  <a:alpha val="69803"/>
                </a:schemeClr>
              </a:solidFill>
              <a:prstDash val="solid"/>
              <a:round/>
              <a:headEnd type="none" w="sm" len="sm"/>
              <a:tailEnd type="none" w="sm" len="sm"/>
            </a:ln>
          </p:spPr>
        </p:cxnSp>
        <p:sp>
          <p:nvSpPr>
            <p:cNvPr id="27" name="Google Shape;27;p22"/>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28" name="Google Shape;28;p22"/>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9" name="Google Shape;29;p22"/>
            <p:cNvSpPr/>
            <p:nvPr/>
          </p:nvSpPr>
          <p:spPr>
            <a:xfrm>
              <a:off x="8932333" y="3048000"/>
              <a:ext cx="3259667" cy="3810000"/>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2"/>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31" name="Google Shape;31;p22"/>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32" name="Google Shape;32;p22"/>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33" name="Google Shape;33;p22"/>
            <p:cNvSpPr/>
            <p:nvPr/>
          </p:nvSpPr>
          <p:spPr>
            <a:xfrm>
              <a:off x="10371666" y="3589867"/>
              <a:ext cx="1817159" cy="3268133"/>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2"/>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2"/>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36" name="Google Shape;36;p2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0"/>
        <p:cNvGrpSpPr/>
        <p:nvPr/>
      </p:nvGrpSpPr>
      <p:grpSpPr>
        <a:xfrm>
          <a:off x="0" y="0"/>
          <a:ext cx="0" cy="0"/>
          <a:chOff x="0" y="0"/>
          <a:chExt cx="0" cy="0"/>
        </a:xfrm>
      </p:grpSpPr>
      <p:sp>
        <p:nvSpPr>
          <p:cNvPr id="91" name="Google Shape;91;p31"/>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1"/>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93" name="Google Shape;93;p3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6"/>
        <p:cNvGrpSpPr/>
        <p:nvPr/>
      </p:nvGrpSpPr>
      <p:grpSpPr>
        <a:xfrm>
          <a:off x="0" y="0"/>
          <a:ext cx="0" cy="0"/>
          <a:chOff x="0" y="0"/>
          <a:chExt cx="0" cy="0"/>
        </a:xfrm>
      </p:grpSpPr>
      <p:sp>
        <p:nvSpPr>
          <p:cNvPr id="97" name="Google Shape;97;p32"/>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2"/>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Trebuchet MS"/>
              <a:buNone/>
              <a:defRPr sz="1600">
                <a:solidFill>
                  <a:srgbClr val="7F7F7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99" name="Google Shape;99;p32"/>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0" name="Google Shape;100;p3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3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
        <p:nvSpPr>
          <p:cNvPr id="103" name="Google Shape;103;p32"/>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SG" sz="8000">
                <a:solidFill>
                  <a:srgbClr val="9EDFF5"/>
                </a:solidFill>
                <a:latin typeface="Arial"/>
                <a:ea typeface="Arial"/>
                <a:cs typeface="Arial"/>
                <a:sym typeface="Arial"/>
              </a:rPr>
              <a:t>“</a:t>
            </a:r>
            <a:endParaRPr/>
          </a:p>
        </p:txBody>
      </p:sp>
      <p:sp>
        <p:nvSpPr>
          <p:cNvPr id="104" name="Google Shape;104;p32"/>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SG" sz="8000">
                <a:solidFill>
                  <a:srgbClr val="9EDFF5"/>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sp>
        <p:nvSpPr>
          <p:cNvPr id="106" name="Google Shape;106;p33"/>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33"/>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08" name="Google Shape;108;p3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3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3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1"/>
        <p:cNvGrpSpPr/>
        <p:nvPr/>
      </p:nvGrpSpPr>
      <p:grpSpPr>
        <a:xfrm>
          <a:off x="0" y="0"/>
          <a:ext cx="0" cy="0"/>
          <a:chOff x="0" y="0"/>
          <a:chExt cx="0" cy="0"/>
        </a:xfrm>
      </p:grpSpPr>
      <p:sp>
        <p:nvSpPr>
          <p:cNvPr id="112" name="Google Shape;112;p34"/>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4"/>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rgbClr val="3F3F3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14" name="Google Shape;114;p34"/>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15" name="Google Shape;115;p3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3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
        <p:nvSpPr>
          <p:cNvPr id="118" name="Google Shape;118;p34"/>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SG" sz="8000">
                <a:solidFill>
                  <a:srgbClr val="9EDFF5"/>
                </a:solidFill>
                <a:latin typeface="Arial"/>
                <a:ea typeface="Arial"/>
                <a:cs typeface="Arial"/>
                <a:sym typeface="Arial"/>
              </a:rPr>
              <a:t>“</a:t>
            </a:r>
            <a:endParaRPr/>
          </a:p>
        </p:txBody>
      </p:sp>
      <p:sp>
        <p:nvSpPr>
          <p:cNvPr id="119" name="Google Shape;119;p34"/>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SG" sz="8000">
                <a:solidFill>
                  <a:srgbClr val="9EDFF5"/>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0"/>
        <p:cNvGrpSpPr/>
        <p:nvPr/>
      </p:nvGrpSpPr>
      <p:grpSpPr>
        <a:xfrm>
          <a:off x="0" y="0"/>
          <a:ext cx="0" cy="0"/>
          <a:chOff x="0" y="0"/>
          <a:chExt cx="0" cy="0"/>
        </a:xfrm>
      </p:grpSpPr>
      <p:sp>
        <p:nvSpPr>
          <p:cNvPr id="121" name="Google Shape;121;p35"/>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35"/>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23" name="Google Shape;123;p35"/>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24" name="Google Shape;124;p3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3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3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6"/>
          <p:cNvSpPr txBox="1">
            <a:spLocks noGrp="1"/>
          </p:cNvSpPr>
          <p:nvPr>
            <p:ph type="body" idx="1"/>
          </p:nvPr>
        </p:nvSpPr>
        <p:spPr>
          <a:xfrm rot="5400000">
            <a:off x="3035281" y="-197358"/>
            <a:ext cx="3880773" cy="859666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0" name="Google Shape;130;p3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3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3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37"/>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7"/>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6" name="Google Shape;136;p3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3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
        <p:cNvGrpSpPr/>
        <p:nvPr/>
      </p:nvGrpSpPr>
      <p:grpSpPr>
        <a:xfrm>
          <a:off x="0" y="0"/>
          <a:ext cx="0" cy="0"/>
          <a:chOff x="0" y="0"/>
          <a:chExt cx="0" cy="0"/>
        </a:xfrm>
      </p:grpSpPr>
      <p:sp>
        <p:nvSpPr>
          <p:cNvPr id="40" name="Google Shape;40;p2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3"/>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2" name="Google Shape;42;p2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2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4"/>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8" name="Google Shape;48;p24"/>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49" name="Google Shape;49;p2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2"/>
        <p:cNvGrpSpPr/>
        <p:nvPr/>
      </p:nvGrpSpPr>
      <p:grpSpPr>
        <a:xfrm>
          <a:off x="0" y="0"/>
          <a:ext cx="0" cy="0"/>
          <a:chOff x="0" y="0"/>
          <a:chExt cx="0" cy="0"/>
        </a:xfrm>
      </p:grpSpPr>
      <p:sp>
        <p:nvSpPr>
          <p:cNvPr id="53" name="Google Shape;53;p25"/>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5"/>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55" name="Google Shape;55;p2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1" name="Google Shape;61;p26"/>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2" name="Google Shape;62;p26"/>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63" name="Google Shape;63;p26"/>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64" name="Google Shape;64;p2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2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2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29"/>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9"/>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79" name="Google Shape;79;p29"/>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80" name="Google Shape;80;p2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3"/>
        <p:cNvGrpSpPr/>
        <p:nvPr/>
      </p:nvGrpSpPr>
      <p:grpSpPr>
        <a:xfrm>
          <a:off x="0" y="0"/>
          <a:ext cx="0" cy="0"/>
          <a:chOff x="0" y="0"/>
          <a:chExt cx="0" cy="0"/>
        </a:xfrm>
      </p:grpSpPr>
      <p:sp>
        <p:nvSpPr>
          <p:cNvPr id="84" name="Google Shape;84;p30"/>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0"/>
          <p:cNvSpPr>
            <a:spLocks noGrp="1"/>
          </p:cNvSpPr>
          <p:nvPr>
            <p:ph type="pic" idx="2"/>
          </p:nvPr>
        </p:nvSpPr>
        <p:spPr>
          <a:xfrm>
            <a:off x="677334" y="609600"/>
            <a:ext cx="8596668" cy="3845718"/>
          </a:xfrm>
          <a:prstGeom prst="rect">
            <a:avLst/>
          </a:prstGeom>
          <a:noFill/>
          <a:ln>
            <a:noFill/>
          </a:ln>
        </p:spPr>
      </p:sp>
      <p:sp>
        <p:nvSpPr>
          <p:cNvPr id="86" name="Google Shape;86;p30"/>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7" name="Google Shape;87;p3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G"/>
              <a:t>‹#›</a:t>
            </a:fld>
            <a:endParaRPr/>
          </a:p>
        </p:txBody>
      </p:sp>
      <p:sp>
        <p:nvSpPr>
          <p:cNvPr id="89" name="Google Shape;89;p3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21"/>
          <p:cNvGrpSpPr/>
          <p:nvPr/>
        </p:nvGrpSpPr>
        <p:grpSpPr>
          <a:xfrm>
            <a:off x="0" y="-8467"/>
            <a:ext cx="12192000" cy="6866467"/>
            <a:chOff x="0" y="-8467"/>
            <a:chExt cx="12192000" cy="6866467"/>
          </a:xfrm>
        </p:grpSpPr>
        <p:cxnSp>
          <p:nvCxnSpPr>
            <p:cNvPr id="7" name="Google Shape;7;p21"/>
            <p:cNvCxnSpPr/>
            <p:nvPr/>
          </p:nvCxnSpPr>
          <p:spPr>
            <a:xfrm>
              <a:off x="9371012" y="0"/>
              <a:ext cx="1219200" cy="6858000"/>
            </a:xfrm>
            <a:prstGeom prst="straightConnector1">
              <a:avLst/>
            </a:prstGeom>
            <a:noFill/>
            <a:ln w="9525" cap="flat" cmpd="sng">
              <a:solidFill>
                <a:schemeClr val="accent1">
                  <a:alpha val="69803"/>
                </a:schemeClr>
              </a:solidFill>
              <a:prstDash val="solid"/>
              <a:round/>
              <a:headEnd type="none" w="sm" len="sm"/>
              <a:tailEnd type="none" w="sm" len="sm"/>
            </a:ln>
          </p:spPr>
        </p:cxnSp>
        <p:cxnSp>
          <p:nvCxnSpPr>
            <p:cNvPr id="8" name="Google Shape;8;p21"/>
            <p:cNvCxnSpPr/>
            <p:nvPr/>
          </p:nvCxnSpPr>
          <p:spPr>
            <a:xfrm flipH="1">
              <a:off x="7425267" y="3681413"/>
              <a:ext cx="4763558" cy="3176587"/>
            </a:xfrm>
            <a:prstGeom prst="straightConnector1">
              <a:avLst/>
            </a:prstGeom>
            <a:noFill/>
            <a:ln w="9525" cap="flat" cmpd="sng">
              <a:solidFill>
                <a:schemeClr val="accent1">
                  <a:alpha val="69803"/>
                </a:schemeClr>
              </a:solidFill>
              <a:prstDash val="solid"/>
              <a:round/>
              <a:headEnd type="none" w="sm" len="sm"/>
              <a:tailEnd type="none" w="sm" len="sm"/>
            </a:ln>
          </p:spPr>
        </p:cxnSp>
        <p:sp>
          <p:nvSpPr>
            <p:cNvPr id="9" name="Google Shape;9;p2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10" name="Google Shape;10;p2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21"/>
            <p:cNvSpPr/>
            <p:nvPr/>
          </p:nvSpPr>
          <p:spPr>
            <a:xfrm>
              <a:off x="8932333" y="3048000"/>
              <a:ext cx="3259667" cy="3810000"/>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13" name="Google Shape;13;p2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14" name="Google Shape;14;p2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5" name="Google Shape;15;p21"/>
            <p:cNvSpPr/>
            <p:nvPr/>
          </p:nvSpPr>
          <p:spPr>
            <a:xfrm>
              <a:off x="10371666" y="3589867"/>
              <a:ext cx="1817159" cy="3268133"/>
            </a:xfrm>
            <a:prstGeom prst="triangle">
              <a:avLst>
                <a:gd name="adj" fmla="val 100000"/>
              </a:avLst>
            </a:prstGeom>
            <a:solidFill>
              <a:srgbClr val="16B0E3">
                <a:alpha val="6588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1"/>
            <p:cNvSpPr/>
            <p:nvPr/>
          </p:nvSpPr>
          <p:spPr>
            <a:xfrm>
              <a:off x="0" y="4013200"/>
              <a:ext cx="448733" cy="2844800"/>
            </a:xfrm>
            <a:prstGeom prst="triangle">
              <a:avLst>
                <a:gd name="adj" fmla="val 0"/>
              </a:avLst>
            </a:prstGeom>
            <a:solidFill>
              <a:schemeClr val="accent1">
                <a:alpha val="6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8" name="Google Shape;18;p21"/>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9" name="Google Shape;19;p2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0" name="Google Shape;20;p2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1" name="Google Shape;21;p2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SG"/>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
        <p:cNvGrpSpPr/>
        <p:nvPr/>
      </p:nvGrpSpPr>
      <p:grpSpPr>
        <a:xfrm>
          <a:off x="0" y="0"/>
          <a:ext cx="0" cy="0"/>
          <a:chOff x="0" y="0"/>
          <a:chExt cx="0" cy="0"/>
        </a:xfrm>
      </p:grpSpPr>
      <p:sp>
        <p:nvSpPr>
          <p:cNvPr id="143" name="Google Shape;143;p1"/>
          <p:cNvSpPr txBox="1">
            <a:spLocks noGrp="1"/>
          </p:cNvSpPr>
          <p:nvPr>
            <p:ph type="ctrTitle"/>
          </p:nvPr>
        </p:nvSpPr>
        <p:spPr>
          <a:xfrm>
            <a:off x="6730000" y="639097"/>
            <a:ext cx="4813072" cy="3494791"/>
          </a:xfrm>
          <a:prstGeom prst="rect">
            <a:avLst/>
          </a:prstGeom>
          <a:noFill/>
          <a:ln>
            <a:noFill/>
          </a:ln>
        </p:spPr>
        <p:txBody>
          <a:bodyPr spcFirstLastPara="1" wrap="square" lIns="91425" tIns="45700" rIns="91425" bIns="45700" anchor="b" anchorCtr="0">
            <a:normAutofit fontScale="90000"/>
          </a:bodyPr>
          <a:lstStyle/>
          <a:p>
            <a:pPr marL="0" lvl="0" indent="0" algn="l" rtl="0">
              <a:spcBef>
                <a:spcPts val="0"/>
              </a:spcBef>
              <a:spcAft>
                <a:spcPts val="0"/>
              </a:spcAft>
              <a:buClr>
                <a:schemeClr val="dk1"/>
              </a:buClr>
              <a:buSzPct val="100000"/>
              <a:buFont typeface="Trebuchet MS"/>
              <a:buNone/>
            </a:pPr>
            <a:r>
              <a:rPr lang="en-SG" sz="6000">
                <a:solidFill>
                  <a:schemeClr val="dk1"/>
                </a:solidFill>
              </a:rPr>
              <a:t>Detect human emotion through the images</a:t>
            </a:r>
            <a:endParaRPr/>
          </a:p>
        </p:txBody>
      </p:sp>
      <p:sp>
        <p:nvSpPr>
          <p:cNvPr id="144" name="Google Shape;144;p1"/>
          <p:cNvSpPr txBox="1">
            <a:spLocks noGrp="1"/>
          </p:cNvSpPr>
          <p:nvPr>
            <p:ph type="subTitle" idx="1"/>
          </p:nvPr>
        </p:nvSpPr>
        <p:spPr>
          <a:xfrm>
            <a:off x="6729999" y="4455620"/>
            <a:ext cx="4829101" cy="191162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n-SG"/>
              <a:t>Team 8: </a:t>
            </a:r>
            <a:endParaRPr/>
          </a:p>
          <a:p>
            <a:pPr marL="0" lvl="0" indent="0" algn="l" rtl="0">
              <a:spcBef>
                <a:spcPts val="1000"/>
              </a:spcBef>
              <a:spcAft>
                <a:spcPts val="0"/>
              </a:spcAft>
              <a:buSzPts val="1440"/>
              <a:buNone/>
            </a:pPr>
            <a:r>
              <a:rPr lang="en-SG"/>
              <a:t>Adelene Ng</a:t>
            </a:r>
            <a:endParaRPr/>
          </a:p>
          <a:p>
            <a:pPr marL="0" lvl="0" indent="0" algn="l" rtl="0">
              <a:spcBef>
                <a:spcPts val="1000"/>
              </a:spcBef>
              <a:spcAft>
                <a:spcPts val="0"/>
              </a:spcAft>
              <a:buSzPts val="1440"/>
              <a:buNone/>
            </a:pPr>
            <a:r>
              <a:rPr lang="en-SG"/>
              <a:t>Wong Cheng Kwan </a:t>
            </a:r>
            <a:endParaRPr/>
          </a:p>
          <a:p>
            <a:pPr marL="0" lvl="0" indent="0" algn="l" rtl="0">
              <a:spcBef>
                <a:spcPts val="1000"/>
              </a:spcBef>
              <a:spcAft>
                <a:spcPts val="0"/>
              </a:spcAft>
              <a:buSzPts val="1440"/>
              <a:buNone/>
            </a:pPr>
            <a:r>
              <a:rPr lang="en-SG"/>
              <a:t>Perumal Srinivas</a:t>
            </a:r>
            <a:endParaRPr/>
          </a:p>
          <a:p>
            <a:pPr marL="0" lvl="0" indent="0" algn="r" rtl="0">
              <a:spcBef>
                <a:spcPts val="1000"/>
              </a:spcBef>
              <a:spcAft>
                <a:spcPts val="0"/>
              </a:spcAft>
              <a:buSzPts val="1440"/>
              <a:buNone/>
            </a:pPr>
            <a:endParaRPr/>
          </a:p>
          <a:p>
            <a:pPr marL="0" lvl="0" indent="0" algn="r" rtl="0">
              <a:spcBef>
                <a:spcPts val="1000"/>
              </a:spcBef>
              <a:spcAft>
                <a:spcPts val="0"/>
              </a:spcAft>
              <a:buSzPts val="1440"/>
              <a:buNone/>
            </a:pPr>
            <a:endParaRPr/>
          </a:p>
          <a:p>
            <a:pPr marL="0" lvl="0" indent="0" algn="r" rtl="0">
              <a:spcBef>
                <a:spcPts val="1000"/>
              </a:spcBef>
              <a:spcAft>
                <a:spcPts val="0"/>
              </a:spcAft>
              <a:buSzPts val="1440"/>
              <a:buNone/>
            </a:pPr>
            <a:endParaRPr/>
          </a:p>
        </p:txBody>
      </p:sp>
      <p:pic>
        <p:nvPicPr>
          <p:cNvPr id="145" name="Google Shape;145;p1"/>
          <p:cNvPicPr preferRelativeResize="0"/>
          <p:nvPr/>
        </p:nvPicPr>
        <p:blipFill rotWithShape="1">
          <a:blip r:embed="rId3">
            <a:alphaModFix/>
          </a:blip>
          <a:srcRect/>
          <a:stretch/>
        </p:blipFill>
        <p:spPr>
          <a:xfrm>
            <a:off x="1" y="10"/>
            <a:ext cx="6096000" cy="685799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9"/>
          <p:cNvSpPr txBox="1">
            <a:spLocks noGrp="1"/>
          </p:cNvSpPr>
          <p:nvPr>
            <p:ph type="title"/>
          </p:nvPr>
        </p:nvSpPr>
        <p:spPr>
          <a:xfrm>
            <a:off x="601833" y="128398"/>
            <a:ext cx="8596668" cy="643389"/>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accent1"/>
              </a:buClr>
              <a:buSzPct val="100000"/>
              <a:buFont typeface="Trebuchet MS"/>
              <a:buNone/>
            </a:pPr>
            <a:r>
              <a:rPr lang="en-SG"/>
              <a:t>Using best parameters from previous runs</a:t>
            </a:r>
            <a:endParaRPr/>
          </a:p>
        </p:txBody>
      </p:sp>
      <p:pic>
        <p:nvPicPr>
          <p:cNvPr id="200" name="Google Shape;200;p9"/>
          <p:cNvPicPr preferRelativeResize="0"/>
          <p:nvPr/>
        </p:nvPicPr>
        <p:blipFill rotWithShape="1">
          <a:blip r:embed="rId3">
            <a:alphaModFix/>
          </a:blip>
          <a:srcRect/>
          <a:stretch/>
        </p:blipFill>
        <p:spPr>
          <a:xfrm>
            <a:off x="139116" y="962635"/>
            <a:ext cx="4585989" cy="2292994"/>
          </a:xfrm>
          <a:prstGeom prst="rect">
            <a:avLst/>
          </a:prstGeom>
          <a:noFill/>
          <a:ln>
            <a:noFill/>
          </a:ln>
        </p:spPr>
      </p:pic>
      <p:pic>
        <p:nvPicPr>
          <p:cNvPr id="201" name="Google Shape;201;p9"/>
          <p:cNvPicPr preferRelativeResize="0"/>
          <p:nvPr/>
        </p:nvPicPr>
        <p:blipFill rotWithShape="1">
          <a:blip r:embed="rId4">
            <a:alphaModFix/>
          </a:blip>
          <a:srcRect/>
          <a:stretch/>
        </p:blipFill>
        <p:spPr>
          <a:xfrm>
            <a:off x="4725105" y="962635"/>
            <a:ext cx="4585989" cy="2292994"/>
          </a:xfrm>
          <a:prstGeom prst="rect">
            <a:avLst/>
          </a:prstGeom>
          <a:noFill/>
          <a:ln>
            <a:noFill/>
          </a:ln>
        </p:spPr>
      </p:pic>
      <p:pic>
        <p:nvPicPr>
          <p:cNvPr id="202" name="Google Shape;202;p9"/>
          <p:cNvPicPr preferRelativeResize="0"/>
          <p:nvPr/>
        </p:nvPicPr>
        <p:blipFill rotWithShape="1">
          <a:blip r:embed="rId5">
            <a:alphaModFix/>
          </a:blip>
          <a:srcRect/>
          <a:stretch/>
        </p:blipFill>
        <p:spPr>
          <a:xfrm>
            <a:off x="601833" y="3255629"/>
            <a:ext cx="3429000" cy="342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0"/>
          <p:cNvSpPr txBox="1">
            <a:spLocks noGrp="1"/>
          </p:cNvSpPr>
          <p:nvPr>
            <p:ph type="title"/>
          </p:nvPr>
        </p:nvSpPr>
        <p:spPr>
          <a:xfrm>
            <a:off x="677334" y="324375"/>
            <a:ext cx="8596668" cy="69908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SG"/>
              <a:t>Final results with Data Augmentation</a:t>
            </a:r>
            <a:endParaRPr/>
          </a:p>
        </p:txBody>
      </p:sp>
      <p:pic>
        <p:nvPicPr>
          <p:cNvPr id="208" name="Google Shape;208;p10"/>
          <p:cNvPicPr preferRelativeResize="0">
            <a:picLocks noGrp="1"/>
          </p:cNvPicPr>
          <p:nvPr>
            <p:ph type="body" idx="1"/>
          </p:nvPr>
        </p:nvPicPr>
        <p:blipFill rotWithShape="1">
          <a:blip r:embed="rId3">
            <a:alphaModFix/>
          </a:blip>
          <a:srcRect/>
          <a:stretch/>
        </p:blipFill>
        <p:spPr>
          <a:xfrm>
            <a:off x="364043" y="1245116"/>
            <a:ext cx="4179543" cy="2089771"/>
          </a:xfrm>
          <a:prstGeom prst="rect">
            <a:avLst/>
          </a:prstGeom>
          <a:noFill/>
          <a:ln>
            <a:noFill/>
          </a:ln>
        </p:spPr>
      </p:pic>
      <p:pic>
        <p:nvPicPr>
          <p:cNvPr id="209" name="Google Shape;209;p10"/>
          <p:cNvPicPr preferRelativeResize="0"/>
          <p:nvPr/>
        </p:nvPicPr>
        <p:blipFill rotWithShape="1">
          <a:blip r:embed="rId4">
            <a:alphaModFix/>
          </a:blip>
          <a:srcRect/>
          <a:stretch/>
        </p:blipFill>
        <p:spPr>
          <a:xfrm>
            <a:off x="4671698" y="1245116"/>
            <a:ext cx="4179543" cy="2089771"/>
          </a:xfrm>
          <a:prstGeom prst="rect">
            <a:avLst/>
          </a:prstGeom>
          <a:noFill/>
          <a:ln>
            <a:noFill/>
          </a:ln>
        </p:spPr>
      </p:pic>
      <p:pic>
        <p:nvPicPr>
          <p:cNvPr id="210" name="Google Shape;210;p10"/>
          <p:cNvPicPr preferRelativeResize="0"/>
          <p:nvPr/>
        </p:nvPicPr>
        <p:blipFill rotWithShape="1">
          <a:blip r:embed="rId5">
            <a:alphaModFix/>
          </a:blip>
          <a:srcRect/>
          <a:stretch/>
        </p:blipFill>
        <p:spPr>
          <a:xfrm>
            <a:off x="677334" y="3334887"/>
            <a:ext cx="3429000" cy="3429000"/>
          </a:xfrm>
          <a:prstGeom prst="rect">
            <a:avLst/>
          </a:prstGeom>
          <a:noFill/>
          <a:ln>
            <a:noFill/>
          </a:ln>
        </p:spPr>
      </p:pic>
      <p:pic>
        <p:nvPicPr>
          <p:cNvPr id="211" name="Google Shape;211;p10"/>
          <p:cNvPicPr preferRelativeResize="0"/>
          <p:nvPr/>
        </p:nvPicPr>
        <p:blipFill>
          <a:blip r:embed="rId6">
            <a:alphaModFix/>
          </a:blip>
          <a:stretch>
            <a:fillRect/>
          </a:stretch>
        </p:blipFill>
        <p:spPr>
          <a:xfrm>
            <a:off x="4671701" y="3545551"/>
            <a:ext cx="5034899" cy="3026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C46E0-88B9-4010-8CB2-7A64C8F03BDF}"/>
              </a:ext>
            </a:extLst>
          </p:cNvPr>
          <p:cNvSpPr>
            <a:spLocks noGrp="1"/>
          </p:cNvSpPr>
          <p:nvPr>
            <p:ph type="title"/>
          </p:nvPr>
        </p:nvSpPr>
        <p:spPr/>
        <p:txBody>
          <a:bodyPr/>
          <a:lstStyle/>
          <a:p>
            <a:r>
              <a:rPr lang="en-US" dirty="0"/>
              <a:t>Future Improvements </a:t>
            </a:r>
          </a:p>
        </p:txBody>
      </p:sp>
      <p:sp>
        <p:nvSpPr>
          <p:cNvPr id="3" name="Text Placeholder 2">
            <a:extLst>
              <a:ext uri="{FF2B5EF4-FFF2-40B4-BE49-F238E27FC236}">
                <a16:creationId xmlns:a16="http://schemas.microsoft.com/office/drawing/2014/main" id="{395F6766-079D-4AE8-8775-6A0A748BEE9B}"/>
              </a:ext>
            </a:extLst>
          </p:cNvPr>
          <p:cNvSpPr>
            <a:spLocks noGrp="1"/>
          </p:cNvSpPr>
          <p:nvPr>
            <p:ph type="body" idx="1"/>
          </p:nvPr>
        </p:nvSpPr>
        <p:spPr/>
        <p:txBody>
          <a:bodyPr>
            <a:normAutofit/>
          </a:bodyPr>
          <a:lstStyle/>
          <a:p>
            <a:pPr marL="342900" marR="0" lvl="0" indent="-342900">
              <a:spcBef>
                <a:spcPts val="600"/>
              </a:spcBef>
              <a:spcAft>
                <a:spcPts val="600"/>
              </a:spcAft>
              <a:buFont typeface="Wingdings" panose="05000000000000000000" pitchFamily="2" charset="2"/>
              <a:buChar char="Ø"/>
            </a:pPr>
            <a:r>
              <a:rPr lang="en-SG" sz="2400" dirty="0">
                <a:effectLst/>
                <a:latin typeface="Trebuchet MS" panose="020B0603020202020204" pitchFamily="34" charset="0"/>
                <a:ea typeface="Calibri" panose="020F0502020204030204" pitchFamily="34" charset="0"/>
                <a:cs typeface="Times New Roman" panose="02020603050405020304" pitchFamily="18" charset="0"/>
              </a:rPr>
              <a:t>Applying model averaging ensemble techniques for facial emotion classification</a:t>
            </a:r>
            <a:endParaRPr lang="en-US" sz="2400" dirty="0">
              <a:latin typeface="Trebuchet MS" panose="020B0603020202020204" pitchFamily="34" charset="0"/>
              <a:ea typeface="Calibri" panose="020F0502020204030204" pitchFamily="34" charset="0"/>
              <a:cs typeface="Times New Roman" panose="02020603050405020304" pitchFamily="18" charset="0"/>
            </a:endParaRPr>
          </a:p>
          <a:p>
            <a:pPr marL="342900" marR="0" lvl="0" indent="-342900">
              <a:spcBef>
                <a:spcPts val="600"/>
              </a:spcBef>
              <a:spcAft>
                <a:spcPts val="600"/>
              </a:spcAft>
              <a:buFont typeface="Wingdings" panose="05000000000000000000" pitchFamily="2" charset="2"/>
              <a:buChar char="Ø"/>
            </a:pPr>
            <a:r>
              <a:rPr lang="en-SG" sz="2400" dirty="0">
                <a:effectLst/>
                <a:latin typeface="Trebuchet MS" panose="020B0603020202020204" pitchFamily="34" charset="0"/>
                <a:ea typeface="Calibri" panose="020F0502020204030204" pitchFamily="34" charset="0"/>
                <a:cs typeface="Times New Roman" panose="02020603050405020304" pitchFamily="18" charset="0"/>
              </a:rPr>
              <a:t>Use a pre-trained model as a feature extractor (transfer learning)</a:t>
            </a:r>
          </a:p>
          <a:p>
            <a:pPr marL="342900" marR="0" lvl="0" indent="-342900">
              <a:spcBef>
                <a:spcPts val="600"/>
              </a:spcBef>
              <a:spcAft>
                <a:spcPts val="600"/>
              </a:spcAft>
              <a:buFont typeface="Wingdings" panose="05000000000000000000" pitchFamily="2" charset="2"/>
              <a:buChar char="Ø"/>
            </a:pPr>
            <a:r>
              <a:rPr lang="en-SG" sz="2400" dirty="0">
                <a:latin typeface="Trebuchet MS" panose="020B0603020202020204" pitchFamily="34" charset="0"/>
                <a:ea typeface="Calibri" panose="020F0502020204030204" pitchFamily="34" charset="0"/>
                <a:cs typeface="Times New Roman" panose="02020603050405020304" pitchFamily="18" charset="0"/>
              </a:rPr>
              <a:t>Over and under-sampling techniques to handle class imbalance in the dataset</a:t>
            </a:r>
          </a:p>
          <a:p>
            <a:pPr marL="342900" marR="0" lvl="0" indent="-342900">
              <a:spcBef>
                <a:spcPts val="600"/>
              </a:spcBef>
              <a:spcAft>
                <a:spcPts val="600"/>
              </a:spcAft>
              <a:buFont typeface="Wingdings" panose="05000000000000000000" pitchFamily="2" charset="2"/>
              <a:buChar char="Ø"/>
            </a:pPr>
            <a:endParaRPr lang="en-SG" sz="2400" dirty="0">
              <a:effectLst/>
              <a:latin typeface="Trebuchet MS" panose="020B0603020202020204" pitchFamily="34" charset="0"/>
              <a:ea typeface="Calibri" panose="020F0502020204030204" pitchFamily="34" charset="0"/>
              <a:cs typeface="Times New Roman" panose="02020603050405020304" pitchFamily="18" charset="0"/>
            </a:endParaRPr>
          </a:p>
          <a:p>
            <a:pPr marL="342900" marR="0" lvl="0" indent="-342900">
              <a:spcBef>
                <a:spcPts val="600"/>
              </a:spcBef>
              <a:spcAft>
                <a:spcPts val="600"/>
              </a:spcAft>
              <a:buFont typeface="Wingdings" panose="05000000000000000000" pitchFamily="2" charset="2"/>
              <a:buChar char="Ø"/>
            </a:pPr>
            <a:endParaRPr lang="en-SG" sz="2400" dirty="0">
              <a:effectLst/>
              <a:latin typeface="Trebuchet MS" panose="020B0603020202020204" pitchFamily="34" charset="0"/>
              <a:ea typeface="Calibri" panose="020F0502020204030204" pitchFamily="34" charset="0"/>
              <a:cs typeface="Times New Roman" panose="02020603050405020304" pitchFamily="18" charset="0"/>
            </a:endParaRPr>
          </a:p>
          <a:p>
            <a:pPr marL="342900" marR="0" lvl="0" indent="-342900">
              <a:spcBef>
                <a:spcPts val="600"/>
              </a:spcBef>
              <a:spcAft>
                <a:spcPts val="600"/>
              </a:spcAft>
              <a:buFont typeface="Wingdings" panose="05000000000000000000" pitchFamily="2" charset="2"/>
              <a:buChar char="Ø"/>
            </a:pPr>
            <a:endParaRPr lang="en-US" sz="2400" dirty="0">
              <a:latin typeface="Trebuchet MS" panose="020B0603020202020204" pitchFamily="34" charset="0"/>
            </a:endParaRPr>
          </a:p>
        </p:txBody>
      </p:sp>
    </p:spTree>
    <p:extLst>
      <p:ext uri="{BB962C8B-B14F-4D97-AF65-F5344CB8AC3E}">
        <p14:creationId xmlns:p14="http://schemas.microsoft.com/office/powerpoint/2010/main" val="609686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561614-DE72-4E64-9569-E7D15BD9AFDD}"/>
              </a:ext>
            </a:extLst>
          </p:cNvPr>
          <p:cNvSpPr>
            <a:spLocks noGrp="1"/>
          </p:cNvSpPr>
          <p:nvPr>
            <p:ph type="title"/>
          </p:nvPr>
        </p:nvSpPr>
        <p:spPr>
          <a:xfrm>
            <a:off x="1022775" y="2700867"/>
            <a:ext cx="8596668" cy="728133"/>
          </a:xfrm>
        </p:spPr>
        <p:txBody>
          <a:bodyPr/>
          <a:lstStyle/>
          <a:p>
            <a:pPr algn="ctr"/>
            <a:r>
              <a:rPr lang="en-US" dirty="0"/>
              <a:t>VGG16Net</a:t>
            </a:r>
          </a:p>
        </p:txBody>
      </p:sp>
    </p:spTree>
    <p:extLst>
      <p:ext uri="{BB962C8B-B14F-4D97-AF65-F5344CB8AC3E}">
        <p14:creationId xmlns:p14="http://schemas.microsoft.com/office/powerpoint/2010/main" val="2529658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SG"/>
              <a:t>VGG16net</a:t>
            </a:r>
            <a:endParaRPr/>
          </a:p>
        </p:txBody>
      </p:sp>
      <p:sp>
        <p:nvSpPr>
          <p:cNvPr id="217" name="Google Shape;217;p11"/>
          <p:cNvSpPr txBox="1">
            <a:spLocks noGrp="1"/>
          </p:cNvSpPr>
          <p:nvPr>
            <p:ph type="body" idx="1"/>
          </p:nvPr>
        </p:nvSpPr>
        <p:spPr>
          <a:xfrm>
            <a:off x="536398" y="1500212"/>
            <a:ext cx="5169793" cy="3298291"/>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SzPct val="80000"/>
              <a:buNone/>
            </a:pPr>
            <a:r>
              <a:rPr lang="en-SG" sz="2400" dirty="0"/>
              <a:t>Advantages</a:t>
            </a:r>
            <a:endParaRPr dirty="0"/>
          </a:p>
          <a:p>
            <a:pPr marL="342900" lvl="0" indent="-342900" algn="l" rtl="0">
              <a:spcBef>
                <a:spcPts val="1000"/>
              </a:spcBef>
              <a:spcAft>
                <a:spcPts val="0"/>
              </a:spcAft>
              <a:buSzPct val="80000"/>
              <a:buChar char="►"/>
            </a:pPr>
            <a:r>
              <a:rPr lang="en-SG" sz="2400" dirty="0"/>
              <a:t>Grouping multiple convolution layers with smaller kernel sizes instead of one Conv layer with large kernel size.</a:t>
            </a:r>
            <a:endParaRPr dirty="0"/>
          </a:p>
          <a:p>
            <a:pPr marL="342900" lvl="0" indent="-342900" algn="l" rtl="0">
              <a:spcBef>
                <a:spcPts val="1000"/>
              </a:spcBef>
              <a:spcAft>
                <a:spcPts val="0"/>
              </a:spcAft>
              <a:buSzPct val="80000"/>
              <a:buChar char="►"/>
            </a:pPr>
            <a:r>
              <a:rPr lang="en-SG" sz="2400" dirty="0"/>
              <a:t>Reduce number of features at the output</a:t>
            </a:r>
            <a:endParaRPr dirty="0"/>
          </a:p>
          <a:p>
            <a:pPr marL="342900" lvl="0" indent="-342900" algn="l" rtl="0">
              <a:spcBef>
                <a:spcPts val="1000"/>
              </a:spcBef>
              <a:spcAft>
                <a:spcPts val="0"/>
              </a:spcAft>
              <a:buSzPct val="80000"/>
              <a:buChar char="►"/>
            </a:pPr>
            <a:r>
              <a:rPr lang="en-SG" sz="2400" dirty="0"/>
              <a:t>Include multiple RELU layers instead of one</a:t>
            </a:r>
            <a:endParaRPr dirty="0"/>
          </a:p>
          <a:p>
            <a:pPr marL="342900" lvl="0" indent="-342900" algn="l" rtl="0">
              <a:spcBef>
                <a:spcPts val="1000"/>
              </a:spcBef>
              <a:spcAft>
                <a:spcPts val="0"/>
              </a:spcAft>
              <a:buSzPct val="80000"/>
              <a:buChar char="►"/>
            </a:pPr>
            <a:r>
              <a:rPr lang="en-SG" sz="2400" dirty="0"/>
              <a:t>Increase learning instances</a:t>
            </a:r>
            <a:endParaRPr dirty="0"/>
          </a:p>
          <a:p>
            <a:pPr marL="342900" lvl="0" indent="-267716" algn="l" rtl="0">
              <a:spcBef>
                <a:spcPts val="1000"/>
              </a:spcBef>
              <a:spcAft>
                <a:spcPts val="0"/>
              </a:spcAft>
              <a:buSzPct val="80000"/>
              <a:buNone/>
            </a:pPr>
            <a:endParaRPr sz="1600" dirty="0"/>
          </a:p>
        </p:txBody>
      </p:sp>
      <p:pic>
        <p:nvPicPr>
          <p:cNvPr id="218" name="Google Shape;218;p11"/>
          <p:cNvPicPr preferRelativeResize="0"/>
          <p:nvPr/>
        </p:nvPicPr>
        <p:blipFill rotWithShape="1">
          <a:blip r:embed="rId3">
            <a:alphaModFix/>
          </a:blip>
          <a:srcRect/>
          <a:stretch/>
        </p:blipFill>
        <p:spPr>
          <a:xfrm>
            <a:off x="5898870" y="1909666"/>
            <a:ext cx="5756732" cy="3017935"/>
          </a:xfrm>
          <a:prstGeom prst="rect">
            <a:avLst/>
          </a:prstGeom>
          <a:noFill/>
          <a:ln>
            <a:noFill/>
          </a:ln>
          <a:effectLst>
            <a:outerShdw blurRad="190500" algn="tl" rotWithShape="0">
              <a:srgbClr val="000000">
                <a:alpha val="69803"/>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SG"/>
              <a:t>Why VGG16, and not VGG19</a:t>
            </a:r>
            <a:endParaRPr/>
          </a:p>
        </p:txBody>
      </p:sp>
      <p:sp>
        <p:nvSpPr>
          <p:cNvPr id="224" name="Google Shape;224;p12"/>
          <p:cNvSpPr txBox="1">
            <a:spLocks noGrp="1"/>
          </p:cNvSpPr>
          <p:nvPr>
            <p:ph type="body" idx="1"/>
          </p:nvPr>
        </p:nvSpPr>
        <p:spPr>
          <a:xfrm>
            <a:off x="536398" y="1500212"/>
            <a:ext cx="9577986" cy="329829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920"/>
              <a:buChar char="►"/>
            </a:pPr>
            <a:r>
              <a:rPr lang="en-SG" sz="2400"/>
              <a:t>VGG 19 have extra three convolution layers with learnable weights over VGG16.</a:t>
            </a:r>
            <a:endParaRPr/>
          </a:p>
          <a:p>
            <a:pPr marL="342900" lvl="0" indent="-342900" algn="l" rtl="0">
              <a:spcBef>
                <a:spcPts val="1000"/>
              </a:spcBef>
              <a:spcAft>
                <a:spcPts val="0"/>
              </a:spcAft>
              <a:buSzPts val="1920"/>
              <a:buChar char="►"/>
            </a:pPr>
            <a:r>
              <a:rPr lang="en-SG" sz="2400"/>
              <a:t>VGG19 is having 15.8% more learnable weights for computations.</a:t>
            </a:r>
            <a:endParaRPr/>
          </a:p>
          <a:p>
            <a:pPr marL="342900" lvl="0" indent="-342900" algn="l" rtl="0">
              <a:spcBef>
                <a:spcPts val="1000"/>
              </a:spcBef>
              <a:spcAft>
                <a:spcPts val="0"/>
              </a:spcAft>
              <a:buSzPts val="1920"/>
              <a:buChar char="►"/>
            </a:pPr>
            <a:r>
              <a:rPr lang="en-SG" sz="2400"/>
              <a:t>VGG19 yield less than 1% of accuracy improvement over VGG16.</a:t>
            </a:r>
            <a:endParaRPr/>
          </a:p>
          <a:p>
            <a:pPr marL="342900" lvl="0" indent="-261620" algn="l" rtl="0">
              <a:spcBef>
                <a:spcPts val="1000"/>
              </a:spcBef>
              <a:spcAft>
                <a:spcPts val="0"/>
              </a:spcAft>
              <a:buSzPts val="1280"/>
              <a:buNone/>
            </a:pPr>
            <a:endParaRPr sz="1600"/>
          </a:p>
        </p:txBody>
      </p:sp>
      <p:graphicFrame>
        <p:nvGraphicFramePr>
          <p:cNvPr id="225" name="Google Shape;225;p12"/>
          <p:cNvGraphicFramePr/>
          <p:nvPr/>
        </p:nvGraphicFramePr>
        <p:xfrm>
          <a:off x="760818" y="3914427"/>
          <a:ext cx="8933650" cy="1590625"/>
        </p:xfrm>
        <a:graphic>
          <a:graphicData uri="http://schemas.openxmlformats.org/drawingml/2006/table">
            <a:tbl>
              <a:tblPr firstRow="1" firstCol="1" bandRow="1">
                <a:noFill/>
                <a:tableStyleId>{27AC4E5F-536A-4EE9-895F-A20F1E177564}</a:tableStyleId>
              </a:tblPr>
              <a:tblGrid>
                <a:gridCol w="315100">
                  <a:extLst>
                    <a:ext uri="{9D8B030D-6E8A-4147-A177-3AD203B41FA5}">
                      <a16:colId xmlns:a16="http://schemas.microsoft.com/office/drawing/2014/main" val="20000"/>
                    </a:ext>
                  </a:extLst>
                </a:gridCol>
                <a:gridCol w="1314875">
                  <a:extLst>
                    <a:ext uri="{9D8B030D-6E8A-4147-A177-3AD203B41FA5}">
                      <a16:colId xmlns:a16="http://schemas.microsoft.com/office/drawing/2014/main" val="20001"/>
                    </a:ext>
                  </a:extLst>
                </a:gridCol>
                <a:gridCol w="982950">
                  <a:extLst>
                    <a:ext uri="{9D8B030D-6E8A-4147-A177-3AD203B41FA5}">
                      <a16:colId xmlns:a16="http://schemas.microsoft.com/office/drawing/2014/main" val="20002"/>
                    </a:ext>
                  </a:extLst>
                </a:gridCol>
                <a:gridCol w="907625">
                  <a:extLst>
                    <a:ext uri="{9D8B030D-6E8A-4147-A177-3AD203B41FA5}">
                      <a16:colId xmlns:a16="http://schemas.microsoft.com/office/drawing/2014/main" val="20003"/>
                    </a:ext>
                  </a:extLst>
                </a:gridCol>
                <a:gridCol w="1397125">
                  <a:extLst>
                    <a:ext uri="{9D8B030D-6E8A-4147-A177-3AD203B41FA5}">
                      <a16:colId xmlns:a16="http://schemas.microsoft.com/office/drawing/2014/main" val="20004"/>
                    </a:ext>
                  </a:extLst>
                </a:gridCol>
                <a:gridCol w="1260375">
                  <a:extLst>
                    <a:ext uri="{9D8B030D-6E8A-4147-A177-3AD203B41FA5}">
                      <a16:colId xmlns:a16="http://schemas.microsoft.com/office/drawing/2014/main" val="20005"/>
                    </a:ext>
                  </a:extLst>
                </a:gridCol>
                <a:gridCol w="1136525">
                  <a:extLst>
                    <a:ext uri="{9D8B030D-6E8A-4147-A177-3AD203B41FA5}">
                      <a16:colId xmlns:a16="http://schemas.microsoft.com/office/drawing/2014/main" val="20006"/>
                    </a:ext>
                  </a:extLst>
                </a:gridCol>
                <a:gridCol w="1619075">
                  <a:extLst>
                    <a:ext uri="{9D8B030D-6E8A-4147-A177-3AD203B41FA5}">
                      <a16:colId xmlns:a16="http://schemas.microsoft.com/office/drawing/2014/main" val="20007"/>
                    </a:ext>
                  </a:extLst>
                </a:gridCol>
              </a:tblGrid>
              <a:tr h="870375">
                <a:tc>
                  <a:txBody>
                    <a:bodyPr/>
                    <a:lstStyle/>
                    <a:p>
                      <a:pPr marL="0" marR="0" lvl="0" indent="0" algn="l" rtl="0">
                        <a:spcBef>
                          <a:spcPts val="0"/>
                        </a:spcBef>
                        <a:spcAft>
                          <a:spcPts val="0"/>
                        </a:spcAft>
                        <a:buNone/>
                      </a:pPr>
                      <a:r>
                        <a:rPr lang="en-SG" sz="1200" u="none" strike="noStrike" cap="none"/>
                        <a:t> </a:t>
                      </a:r>
                      <a:endParaRPr sz="12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200" u="none" strike="noStrike" cap="none"/>
                        <a:t>Model</a:t>
                      </a:r>
                      <a:endParaRPr sz="12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200" u="none" strike="noStrike" cap="none"/>
                        <a:t>Batch Size</a:t>
                      </a:r>
                      <a:endParaRPr sz="12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200" u="none" strike="noStrike" cap="none"/>
                        <a:t>Dropout</a:t>
                      </a:r>
                      <a:endParaRPr sz="12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200" u="none" strike="noStrike" cap="none"/>
                        <a:t>Epochs with Early Stopping</a:t>
                      </a:r>
                      <a:endParaRPr sz="12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200" u="none" strike="noStrike" cap="none"/>
                        <a:t>Learning Rate</a:t>
                      </a:r>
                      <a:endParaRPr sz="12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200" u="none" strike="noStrike" cap="none"/>
                        <a:t>Optimizers</a:t>
                      </a:r>
                      <a:endParaRPr sz="12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200" u="none" strike="noStrike" cap="none"/>
                        <a:t>Validation accuracy</a:t>
                      </a:r>
                      <a:endParaRPr sz="12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0"/>
                  </a:ext>
                </a:extLst>
              </a:tr>
              <a:tr h="430125">
                <a:tc>
                  <a:txBody>
                    <a:bodyPr/>
                    <a:lstStyle/>
                    <a:p>
                      <a:pPr marL="0" marR="0" lvl="0" indent="0" algn="l" rtl="0">
                        <a:spcBef>
                          <a:spcPts val="0"/>
                        </a:spcBef>
                        <a:spcAft>
                          <a:spcPts val="0"/>
                        </a:spcAft>
                        <a:buNone/>
                      </a:pPr>
                      <a:r>
                        <a:rPr lang="en-SG" sz="1200" u="none" strike="noStrike" cap="none"/>
                        <a:t>1</a:t>
                      </a:r>
                      <a:endParaRPr sz="12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200" u="none" strike="noStrike" cap="none"/>
                        <a:t>VGG16(base)</a:t>
                      </a:r>
                      <a:endParaRPr sz="12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200" u="none" strike="noStrike" cap="none"/>
                        <a:t>64</a:t>
                      </a:r>
                      <a:endParaRPr sz="12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200" u="none" strike="noStrike" cap="none"/>
                        <a:t>-</a:t>
                      </a:r>
                      <a:endParaRPr sz="12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200" u="none" strike="noStrike" cap="none"/>
                        <a:t>25 / 200 </a:t>
                      </a:r>
                      <a:endParaRPr sz="12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200" u="none" strike="noStrike" cap="none"/>
                        <a:t>1e-4</a:t>
                      </a:r>
                      <a:endParaRPr sz="12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200" u="none" strike="noStrike" cap="none"/>
                        <a:t>Adam</a:t>
                      </a:r>
                      <a:endParaRPr sz="12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200" u="none" strike="noStrike" cap="none"/>
                        <a:t>58.65%</a:t>
                      </a:r>
                      <a:endParaRPr sz="12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1"/>
                  </a:ext>
                </a:extLst>
              </a:tr>
              <a:tr h="290125">
                <a:tc>
                  <a:txBody>
                    <a:bodyPr/>
                    <a:lstStyle/>
                    <a:p>
                      <a:pPr marL="0" marR="0" lvl="0" indent="0" algn="l" rtl="0">
                        <a:spcBef>
                          <a:spcPts val="0"/>
                        </a:spcBef>
                        <a:spcAft>
                          <a:spcPts val="0"/>
                        </a:spcAft>
                        <a:buNone/>
                      </a:pPr>
                      <a:r>
                        <a:rPr lang="en-SG" sz="1200" u="none" strike="noStrike" cap="none"/>
                        <a:t>2</a:t>
                      </a:r>
                      <a:endParaRPr sz="12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200" u="none" strike="noStrike" cap="none"/>
                        <a:t>VGG19</a:t>
                      </a:r>
                      <a:endParaRPr sz="12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200" u="none" strike="noStrike" cap="none"/>
                        <a:t>64</a:t>
                      </a:r>
                      <a:endParaRPr sz="12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200" u="none" strike="noStrike" cap="none"/>
                        <a:t>-</a:t>
                      </a:r>
                      <a:endParaRPr sz="12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200" u="none" strike="noStrike" cap="none"/>
                        <a:t>26 / 200 </a:t>
                      </a:r>
                      <a:endParaRPr sz="12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200" u="none" strike="noStrike" cap="none"/>
                        <a:t>1e-4</a:t>
                      </a:r>
                      <a:endParaRPr sz="12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200" u="none" strike="noStrike" cap="none"/>
                        <a:t>Adam</a:t>
                      </a:r>
                      <a:endParaRPr sz="12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200" u="none" strike="noStrike" cap="none"/>
                        <a:t>59.07%</a:t>
                      </a:r>
                      <a:endParaRPr sz="12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677334" y="609600"/>
            <a:ext cx="11108266"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SG"/>
              <a:t>Baseline – with different dropout rate</a:t>
            </a:r>
            <a:endParaRPr/>
          </a:p>
        </p:txBody>
      </p:sp>
      <p:sp>
        <p:nvSpPr>
          <p:cNvPr id="231" name="Google Shape;231;p13"/>
          <p:cNvSpPr txBox="1">
            <a:spLocks noGrp="1"/>
          </p:cNvSpPr>
          <p:nvPr>
            <p:ph type="body" idx="1"/>
          </p:nvPr>
        </p:nvSpPr>
        <p:spPr>
          <a:xfrm>
            <a:off x="536398" y="1500212"/>
            <a:ext cx="9577986" cy="329829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920"/>
              <a:buChar char="►"/>
            </a:pPr>
            <a:r>
              <a:rPr lang="en-SG" sz="2400"/>
              <a:t>Although VGG16-1 is having the highest accuracy, VGG16-1a is a better fit, as decreases to a point of stability with a minimal gap between the two final loss values.</a:t>
            </a:r>
            <a:endParaRPr sz="2400"/>
          </a:p>
          <a:p>
            <a:pPr marL="342900" lvl="0" indent="-342900" algn="l" rtl="0">
              <a:spcBef>
                <a:spcPts val="1600"/>
              </a:spcBef>
              <a:spcAft>
                <a:spcPts val="0"/>
              </a:spcAft>
              <a:buSzPts val="1920"/>
              <a:buChar char="►"/>
            </a:pPr>
            <a:r>
              <a:rPr lang="en-SG" sz="2400"/>
              <a:t>We used VGG16-1a as our baseline for VGG16 model.</a:t>
            </a:r>
            <a:endParaRPr/>
          </a:p>
          <a:p>
            <a:pPr marL="342900" lvl="0" indent="-261620" algn="l" rtl="0">
              <a:spcBef>
                <a:spcPts val="1000"/>
              </a:spcBef>
              <a:spcAft>
                <a:spcPts val="0"/>
              </a:spcAft>
              <a:buSzPts val="1280"/>
              <a:buNone/>
            </a:pPr>
            <a:endParaRPr sz="1600"/>
          </a:p>
        </p:txBody>
      </p:sp>
      <p:pic>
        <p:nvPicPr>
          <p:cNvPr id="232" name="Google Shape;232;p13"/>
          <p:cNvPicPr preferRelativeResize="0"/>
          <p:nvPr/>
        </p:nvPicPr>
        <p:blipFill rotWithShape="1">
          <a:blip r:embed="rId3">
            <a:alphaModFix/>
          </a:blip>
          <a:srcRect/>
          <a:stretch/>
        </p:blipFill>
        <p:spPr>
          <a:xfrm>
            <a:off x="914400" y="3200592"/>
            <a:ext cx="9106678" cy="3454018"/>
          </a:xfrm>
          <a:prstGeom prst="rect">
            <a:avLst/>
          </a:prstGeom>
          <a:noFill/>
          <a:ln>
            <a:noFill/>
          </a:ln>
        </p:spPr>
      </p:pic>
      <p:graphicFrame>
        <p:nvGraphicFramePr>
          <p:cNvPr id="233" name="Google Shape;233;p13"/>
          <p:cNvGraphicFramePr/>
          <p:nvPr/>
        </p:nvGraphicFramePr>
        <p:xfrm>
          <a:off x="9425280" y="5205697"/>
          <a:ext cx="1947600" cy="1320800"/>
        </p:xfrm>
        <a:graphic>
          <a:graphicData uri="http://schemas.openxmlformats.org/drawingml/2006/table">
            <a:tbl>
              <a:tblPr firstRow="1" bandRow="1">
                <a:noFill/>
                <a:tableStyleId>{27AC4E5F-536A-4EE9-895F-A20F1E177564}</a:tableStyleId>
              </a:tblPr>
              <a:tblGrid>
                <a:gridCol w="1016000">
                  <a:extLst>
                    <a:ext uri="{9D8B030D-6E8A-4147-A177-3AD203B41FA5}">
                      <a16:colId xmlns:a16="http://schemas.microsoft.com/office/drawing/2014/main" val="20000"/>
                    </a:ext>
                  </a:extLst>
                </a:gridCol>
                <a:gridCol w="931600">
                  <a:extLst>
                    <a:ext uri="{9D8B030D-6E8A-4147-A177-3AD203B41FA5}">
                      <a16:colId xmlns:a16="http://schemas.microsoft.com/office/drawing/2014/main" val="20001"/>
                    </a:ext>
                  </a:extLst>
                </a:gridCol>
              </a:tblGrid>
              <a:tr h="330200">
                <a:tc>
                  <a:txBody>
                    <a:bodyPr/>
                    <a:lstStyle/>
                    <a:p>
                      <a:pPr marL="0" marR="0" lvl="0" indent="0" algn="l" rtl="0">
                        <a:spcBef>
                          <a:spcPts val="0"/>
                        </a:spcBef>
                        <a:spcAft>
                          <a:spcPts val="0"/>
                        </a:spcAft>
                        <a:buNone/>
                      </a:pPr>
                      <a:r>
                        <a:rPr lang="en-SG" sz="1400" u="none" strike="noStrike" cap="none"/>
                        <a:t>Model</a:t>
                      </a:r>
                      <a:endParaRPr sz="1400"/>
                    </a:p>
                  </a:txBody>
                  <a:tcPr marL="91450" marR="91450" marT="45725" marB="45725"/>
                </a:tc>
                <a:tc>
                  <a:txBody>
                    <a:bodyPr/>
                    <a:lstStyle/>
                    <a:p>
                      <a:pPr marL="0" marR="0" lvl="0" indent="0" algn="l" rtl="0">
                        <a:spcBef>
                          <a:spcPts val="0"/>
                        </a:spcBef>
                        <a:spcAft>
                          <a:spcPts val="0"/>
                        </a:spcAft>
                        <a:buNone/>
                      </a:pPr>
                      <a:r>
                        <a:rPr lang="en-SG" sz="1400"/>
                        <a:t>Dropout</a:t>
                      </a:r>
                      <a:endParaRPr sz="1400"/>
                    </a:p>
                  </a:txBody>
                  <a:tcPr marL="91450" marR="91450" marT="45725" marB="45725"/>
                </a:tc>
                <a:extLst>
                  <a:ext uri="{0D108BD9-81ED-4DB2-BD59-A6C34878D82A}">
                    <a16:rowId xmlns:a16="http://schemas.microsoft.com/office/drawing/2014/main" val="10000"/>
                  </a:ext>
                </a:extLst>
              </a:tr>
              <a:tr h="330200">
                <a:tc>
                  <a:txBody>
                    <a:bodyPr/>
                    <a:lstStyle/>
                    <a:p>
                      <a:pPr marL="0" marR="0" lvl="0" indent="0" algn="l" rtl="0">
                        <a:spcBef>
                          <a:spcPts val="0"/>
                        </a:spcBef>
                        <a:spcAft>
                          <a:spcPts val="0"/>
                        </a:spcAft>
                        <a:buNone/>
                      </a:pPr>
                      <a:r>
                        <a:rPr lang="en-SG" sz="1400"/>
                        <a:t>VGG16-1</a:t>
                      </a:r>
                      <a:endParaRPr sz="1400"/>
                    </a:p>
                  </a:txBody>
                  <a:tcPr marL="91450" marR="91450" marT="45725" marB="45725"/>
                </a:tc>
                <a:tc>
                  <a:txBody>
                    <a:bodyPr/>
                    <a:lstStyle/>
                    <a:p>
                      <a:pPr marL="0" marR="0" lvl="0" indent="0" algn="l" rtl="0">
                        <a:spcBef>
                          <a:spcPts val="0"/>
                        </a:spcBef>
                        <a:spcAft>
                          <a:spcPts val="0"/>
                        </a:spcAft>
                        <a:buNone/>
                      </a:pPr>
                      <a:r>
                        <a:rPr lang="en-SG" sz="1400"/>
                        <a:t>0.5</a:t>
                      </a:r>
                      <a:endParaRPr sz="1400"/>
                    </a:p>
                  </a:txBody>
                  <a:tcPr marL="91450" marR="91450" marT="45725" marB="45725"/>
                </a:tc>
                <a:extLst>
                  <a:ext uri="{0D108BD9-81ED-4DB2-BD59-A6C34878D82A}">
                    <a16:rowId xmlns:a16="http://schemas.microsoft.com/office/drawing/2014/main" val="10001"/>
                  </a:ext>
                </a:extLst>
              </a:tr>
              <a:tr h="330200">
                <a:tc>
                  <a:txBody>
                    <a:bodyPr/>
                    <a:lstStyle/>
                    <a:p>
                      <a:pPr marL="0" marR="0" lvl="0" indent="0" algn="l" rtl="0">
                        <a:spcBef>
                          <a:spcPts val="0"/>
                        </a:spcBef>
                        <a:spcAft>
                          <a:spcPts val="0"/>
                        </a:spcAft>
                        <a:buNone/>
                      </a:pPr>
                      <a:r>
                        <a:rPr lang="en-SG" sz="1400"/>
                        <a:t>VGG16-1a</a:t>
                      </a:r>
                      <a:endParaRPr sz="1400"/>
                    </a:p>
                  </a:txBody>
                  <a:tcPr marL="91450" marR="91450" marT="45725" marB="45725"/>
                </a:tc>
                <a:tc>
                  <a:txBody>
                    <a:bodyPr/>
                    <a:lstStyle/>
                    <a:p>
                      <a:pPr marL="0" marR="0" lvl="0" indent="0" algn="l" rtl="0">
                        <a:spcBef>
                          <a:spcPts val="0"/>
                        </a:spcBef>
                        <a:spcAft>
                          <a:spcPts val="0"/>
                        </a:spcAft>
                        <a:buNone/>
                      </a:pPr>
                      <a:r>
                        <a:rPr lang="en-SG" sz="1400"/>
                        <a:t>0.8</a:t>
                      </a:r>
                      <a:endParaRPr sz="1400"/>
                    </a:p>
                  </a:txBody>
                  <a:tcPr marL="91450" marR="91450" marT="45725" marB="45725"/>
                </a:tc>
                <a:extLst>
                  <a:ext uri="{0D108BD9-81ED-4DB2-BD59-A6C34878D82A}">
                    <a16:rowId xmlns:a16="http://schemas.microsoft.com/office/drawing/2014/main" val="10002"/>
                  </a:ext>
                </a:extLst>
              </a:tr>
              <a:tr h="330200">
                <a:tc>
                  <a:txBody>
                    <a:bodyPr/>
                    <a:lstStyle/>
                    <a:p>
                      <a:pPr marL="0" marR="0" lvl="0" indent="0" algn="l" rtl="0">
                        <a:spcBef>
                          <a:spcPts val="0"/>
                        </a:spcBef>
                        <a:spcAft>
                          <a:spcPts val="0"/>
                        </a:spcAft>
                        <a:buNone/>
                      </a:pPr>
                      <a:r>
                        <a:rPr lang="en-SG" sz="1400"/>
                        <a:t>VGG16-1b</a:t>
                      </a:r>
                      <a:endParaRPr sz="1400"/>
                    </a:p>
                  </a:txBody>
                  <a:tcPr marL="91450" marR="91450" marT="45725" marB="45725"/>
                </a:tc>
                <a:tc>
                  <a:txBody>
                    <a:bodyPr/>
                    <a:lstStyle/>
                    <a:p>
                      <a:pPr marL="0" marR="0" lvl="0" indent="0" algn="l" rtl="0">
                        <a:spcBef>
                          <a:spcPts val="0"/>
                        </a:spcBef>
                        <a:spcAft>
                          <a:spcPts val="0"/>
                        </a:spcAft>
                        <a:buNone/>
                      </a:pPr>
                      <a:r>
                        <a:rPr lang="en-SG" sz="1400"/>
                        <a:t>0.2</a:t>
                      </a:r>
                      <a:endParaRPr sz="1400"/>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4"/>
          <p:cNvSpPr txBox="1">
            <a:spLocks noGrp="1"/>
          </p:cNvSpPr>
          <p:nvPr>
            <p:ph type="title"/>
          </p:nvPr>
        </p:nvSpPr>
        <p:spPr>
          <a:xfrm>
            <a:off x="612020" y="189722"/>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SG"/>
              <a:t>Experiments Conducted for VGG16</a:t>
            </a:r>
            <a:endParaRPr/>
          </a:p>
        </p:txBody>
      </p:sp>
      <p:graphicFrame>
        <p:nvGraphicFramePr>
          <p:cNvPr id="239" name="Google Shape;239;p14"/>
          <p:cNvGraphicFramePr/>
          <p:nvPr/>
        </p:nvGraphicFramePr>
        <p:xfrm>
          <a:off x="382555" y="873527"/>
          <a:ext cx="11010125" cy="2760655"/>
        </p:xfrm>
        <a:graphic>
          <a:graphicData uri="http://schemas.openxmlformats.org/drawingml/2006/table">
            <a:tbl>
              <a:tblPr firstRow="1" firstCol="1" bandRow="1">
                <a:noFill/>
                <a:tableStyleId>{27AC4E5F-536A-4EE9-895F-A20F1E177564}</a:tableStyleId>
              </a:tblPr>
              <a:tblGrid>
                <a:gridCol w="686300">
                  <a:extLst>
                    <a:ext uri="{9D8B030D-6E8A-4147-A177-3AD203B41FA5}">
                      <a16:colId xmlns:a16="http://schemas.microsoft.com/office/drawing/2014/main" val="20000"/>
                    </a:ext>
                  </a:extLst>
                </a:gridCol>
                <a:gridCol w="2190150">
                  <a:extLst>
                    <a:ext uri="{9D8B030D-6E8A-4147-A177-3AD203B41FA5}">
                      <a16:colId xmlns:a16="http://schemas.microsoft.com/office/drawing/2014/main" val="20001"/>
                    </a:ext>
                  </a:extLst>
                </a:gridCol>
                <a:gridCol w="1047250">
                  <a:extLst>
                    <a:ext uri="{9D8B030D-6E8A-4147-A177-3AD203B41FA5}">
                      <a16:colId xmlns:a16="http://schemas.microsoft.com/office/drawing/2014/main" val="20002"/>
                    </a:ext>
                  </a:extLst>
                </a:gridCol>
                <a:gridCol w="1078525">
                  <a:extLst>
                    <a:ext uri="{9D8B030D-6E8A-4147-A177-3AD203B41FA5}">
                      <a16:colId xmlns:a16="http://schemas.microsoft.com/office/drawing/2014/main" val="20003"/>
                    </a:ext>
                  </a:extLst>
                </a:gridCol>
                <a:gridCol w="1735025">
                  <a:extLst>
                    <a:ext uri="{9D8B030D-6E8A-4147-A177-3AD203B41FA5}">
                      <a16:colId xmlns:a16="http://schemas.microsoft.com/office/drawing/2014/main" val="20004"/>
                    </a:ext>
                  </a:extLst>
                </a:gridCol>
                <a:gridCol w="1219200">
                  <a:extLst>
                    <a:ext uri="{9D8B030D-6E8A-4147-A177-3AD203B41FA5}">
                      <a16:colId xmlns:a16="http://schemas.microsoft.com/office/drawing/2014/main" val="20005"/>
                    </a:ext>
                  </a:extLst>
                </a:gridCol>
                <a:gridCol w="1058275">
                  <a:extLst>
                    <a:ext uri="{9D8B030D-6E8A-4147-A177-3AD203B41FA5}">
                      <a16:colId xmlns:a16="http://schemas.microsoft.com/office/drawing/2014/main" val="20006"/>
                    </a:ext>
                  </a:extLst>
                </a:gridCol>
                <a:gridCol w="1995400">
                  <a:extLst>
                    <a:ext uri="{9D8B030D-6E8A-4147-A177-3AD203B41FA5}">
                      <a16:colId xmlns:a16="http://schemas.microsoft.com/office/drawing/2014/main" val="20007"/>
                    </a:ext>
                  </a:extLst>
                </a:gridCol>
              </a:tblGrid>
              <a:tr h="381000">
                <a:tc>
                  <a:txBody>
                    <a:bodyPr/>
                    <a:lstStyle/>
                    <a:p>
                      <a:pPr marL="0" marR="0" lvl="0" indent="0" algn="l" rtl="0">
                        <a:spcBef>
                          <a:spcPts val="0"/>
                        </a:spcBef>
                        <a:spcAft>
                          <a:spcPts val="0"/>
                        </a:spcAft>
                        <a:buNone/>
                      </a:pPr>
                      <a:r>
                        <a:rPr lang="en-SG" sz="1200"/>
                        <a:t>Run</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Model</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Batch Size</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Epochs with Early Stopping</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Patience by ‘val_loss’</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Learning Rate</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Optimizers</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Val_accuracy</a:t>
                      </a:r>
                      <a:endParaRPr sz="1200">
                        <a:latin typeface="Arial"/>
                        <a:ea typeface="Arial"/>
                        <a:cs typeface="Arial"/>
                        <a:sym typeface="Arial"/>
                      </a:endParaRPr>
                    </a:p>
                  </a:txBody>
                  <a:tcPr marL="60850" marR="60850" marT="0" marB="0"/>
                </a:tc>
                <a:extLst>
                  <a:ext uri="{0D108BD9-81ED-4DB2-BD59-A6C34878D82A}">
                    <a16:rowId xmlns:a16="http://schemas.microsoft.com/office/drawing/2014/main" val="10000"/>
                  </a:ext>
                </a:extLst>
              </a:tr>
              <a:tr h="188475">
                <a:tc>
                  <a:txBody>
                    <a:bodyPr/>
                    <a:lstStyle/>
                    <a:p>
                      <a:pPr marL="0" marR="0" lvl="0" indent="0" algn="l" rtl="0">
                        <a:spcBef>
                          <a:spcPts val="0"/>
                        </a:spcBef>
                        <a:spcAft>
                          <a:spcPts val="0"/>
                        </a:spcAft>
                        <a:buNone/>
                      </a:pPr>
                      <a:r>
                        <a:rPr lang="en-SG" sz="1200"/>
                        <a:t>1</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VGG16(base)</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64</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25 / 200 </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10</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1e-4</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Adam</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58.65%</a:t>
                      </a:r>
                      <a:endParaRPr sz="1200">
                        <a:latin typeface="Arial"/>
                        <a:ea typeface="Arial"/>
                        <a:cs typeface="Arial"/>
                        <a:sym typeface="Arial"/>
                      </a:endParaRPr>
                    </a:p>
                  </a:txBody>
                  <a:tcPr marL="60850" marR="60850" marT="0" marB="0"/>
                </a:tc>
                <a:extLst>
                  <a:ext uri="{0D108BD9-81ED-4DB2-BD59-A6C34878D82A}">
                    <a16:rowId xmlns:a16="http://schemas.microsoft.com/office/drawing/2014/main" val="10001"/>
                  </a:ext>
                </a:extLst>
              </a:tr>
              <a:tr h="179100">
                <a:tc>
                  <a:txBody>
                    <a:bodyPr/>
                    <a:lstStyle/>
                    <a:p>
                      <a:pPr marL="0" marR="0" lvl="0" indent="0" algn="l" rtl="0">
                        <a:spcBef>
                          <a:spcPts val="0"/>
                        </a:spcBef>
                        <a:spcAft>
                          <a:spcPts val="0"/>
                        </a:spcAft>
                        <a:buNone/>
                      </a:pPr>
                      <a:r>
                        <a:rPr lang="en-SG" sz="1200"/>
                        <a:t>2</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VGG16-1 </a:t>
                      </a:r>
                      <a:r>
                        <a:rPr lang="en-SG" sz="1200">
                          <a:solidFill>
                            <a:srgbClr val="FF0000"/>
                          </a:solidFill>
                        </a:rPr>
                        <a:t>(dropout = 0.5)</a:t>
                      </a:r>
                      <a:endParaRPr sz="1200">
                        <a:solidFill>
                          <a:srgbClr val="FF0000"/>
                        </a:solidFill>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64</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37 / 200 </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10</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1e-4</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Adam</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62.11%</a:t>
                      </a:r>
                      <a:endParaRPr sz="1200">
                        <a:latin typeface="Arial"/>
                        <a:ea typeface="Arial"/>
                        <a:cs typeface="Arial"/>
                        <a:sym typeface="Arial"/>
                      </a:endParaRPr>
                    </a:p>
                  </a:txBody>
                  <a:tcPr marL="60850" marR="60850" marT="0" marB="0"/>
                </a:tc>
                <a:extLst>
                  <a:ext uri="{0D108BD9-81ED-4DB2-BD59-A6C34878D82A}">
                    <a16:rowId xmlns:a16="http://schemas.microsoft.com/office/drawing/2014/main" val="10002"/>
                  </a:ext>
                </a:extLst>
              </a:tr>
              <a:tr h="230675">
                <a:tc>
                  <a:txBody>
                    <a:bodyPr/>
                    <a:lstStyle/>
                    <a:p>
                      <a:pPr marL="0" marR="0" lvl="0" indent="0" algn="l" rtl="0">
                        <a:spcBef>
                          <a:spcPts val="0"/>
                        </a:spcBef>
                        <a:spcAft>
                          <a:spcPts val="0"/>
                        </a:spcAft>
                        <a:buNone/>
                      </a:pPr>
                      <a:r>
                        <a:rPr lang="en-SG" sz="1200"/>
                        <a:t>3</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VGG16-1a </a:t>
                      </a:r>
                      <a:r>
                        <a:rPr lang="en-SG" sz="1200">
                          <a:solidFill>
                            <a:srgbClr val="FF0000"/>
                          </a:solidFill>
                        </a:rPr>
                        <a:t>(dropout = 0.8)</a:t>
                      </a:r>
                      <a:endParaRPr sz="1200">
                        <a:solidFill>
                          <a:srgbClr val="FF0000"/>
                        </a:solidFill>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64</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dirty="0"/>
                        <a:t>116 / 200 </a:t>
                      </a:r>
                      <a:endParaRPr sz="1200" dirty="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10</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1e-4</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Adam</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60.69%</a:t>
                      </a:r>
                      <a:endParaRPr sz="1200">
                        <a:latin typeface="Arial"/>
                        <a:ea typeface="Arial"/>
                        <a:cs typeface="Arial"/>
                        <a:sym typeface="Arial"/>
                      </a:endParaRPr>
                    </a:p>
                  </a:txBody>
                  <a:tcPr marL="60850" marR="60850" marT="0" marB="0"/>
                </a:tc>
                <a:extLst>
                  <a:ext uri="{0D108BD9-81ED-4DB2-BD59-A6C34878D82A}">
                    <a16:rowId xmlns:a16="http://schemas.microsoft.com/office/drawing/2014/main" val="10003"/>
                  </a:ext>
                </a:extLst>
              </a:tr>
              <a:tr h="195375">
                <a:tc>
                  <a:txBody>
                    <a:bodyPr/>
                    <a:lstStyle/>
                    <a:p>
                      <a:pPr marL="0" marR="0" lvl="0" indent="0" algn="l" rtl="0">
                        <a:spcBef>
                          <a:spcPts val="0"/>
                        </a:spcBef>
                        <a:spcAft>
                          <a:spcPts val="0"/>
                        </a:spcAft>
                        <a:buNone/>
                      </a:pPr>
                      <a:r>
                        <a:rPr lang="en-SG" sz="1200"/>
                        <a:t>4</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VGG16-1b </a:t>
                      </a:r>
                      <a:r>
                        <a:rPr lang="en-SG" sz="1200">
                          <a:solidFill>
                            <a:srgbClr val="FF0000"/>
                          </a:solidFill>
                        </a:rPr>
                        <a:t>(dropout = 0.2)</a:t>
                      </a:r>
                      <a:endParaRPr sz="1200">
                        <a:solidFill>
                          <a:srgbClr val="FF0000"/>
                        </a:solidFill>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64</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27 / 200 </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10</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1e-4</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Adam</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61.00%</a:t>
                      </a:r>
                      <a:endParaRPr sz="1200">
                        <a:latin typeface="Arial"/>
                        <a:ea typeface="Arial"/>
                        <a:cs typeface="Arial"/>
                        <a:sym typeface="Arial"/>
                      </a:endParaRPr>
                    </a:p>
                  </a:txBody>
                  <a:tcPr marL="60850" marR="60850" marT="0" marB="0"/>
                </a:tc>
                <a:extLst>
                  <a:ext uri="{0D108BD9-81ED-4DB2-BD59-A6C34878D82A}">
                    <a16:rowId xmlns:a16="http://schemas.microsoft.com/office/drawing/2014/main" val="10004"/>
                  </a:ext>
                </a:extLst>
              </a:tr>
              <a:tr h="188475">
                <a:tc>
                  <a:txBody>
                    <a:bodyPr/>
                    <a:lstStyle/>
                    <a:p>
                      <a:pPr marL="0" marR="0" lvl="0" indent="0" algn="l" rtl="0">
                        <a:spcBef>
                          <a:spcPts val="0"/>
                        </a:spcBef>
                        <a:spcAft>
                          <a:spcPts val="0"/>
                        </a:spcAft>
                        <a:buNone/>
                      </a:pPr>
                      <a:r>
                        <a:rPr lang="en-SG" sz="1200"/>
                        <a:t>5</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solidFill>
                            <a:srgbClr val="FF0000"/>
                          </a:solidFill>
                        </a:rPr>
                        <a:t>VGG19</a:t>
                      </a:r>
                      <a:endParaRPr sz="1200">
                        <a:solidFill>
                          <a:srgbClr val="FF0000"/>
                        </a:solidFill>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64</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26 / 200 </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10</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1e-4</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Adam</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59.07%</a:t>
                      </a:r>
                      <a:endParaRPr sz="1200">
                        <a:latin typeface="Arial"/>
                        <a:ea typeface="Arial"/>
                        <a:cs typeface="Arial"/>
                        <a:sym typeface="Arial"/>
                      </a:endParaRPr>
                    </a:p>
                  </a:txBody>
                  <a:tcPr marL="60850" marR="60850" marT="0" marB="0"/>
                </a:tc>
                <a:extLst>
                  <a:ext uri="{0D108BD9-81ED-4DB2-BD59-A6C34878D82A}">
                    <a16:rowId xmlns:a16="http://schemas.microsoft.com/office/drawing/2014/main" val="10005"/>
                  </a:ext>
                </a:extLst>
              </a:tr>
              <a:tr h="58400">
                <a:tc>
                  <a:txBody>
                    <a:bodyPr/>
                    <a:lstStyle/>
                    <a:p>
                      <a:pPr marL="0" marR="0" lvl="0" indent="0" algn="l" rtl="0">
                        <a:spcBef>
                          <a:spcPts val="0"/>
                        </a:spcBef>
                        <a:spcAft>
                          <a:spcPts val="0"/>
                        </a:spcAft>
                        <a:buNone/>
                      </a:pPr>
                      <a:r>
                        <a:rPr lang="en-SG" sz="1200"/>
                        <a:t>6</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VGG16-2</a:t>
                      </a:r>
                      <a:endParaRPr/>
                    </a:p>
                  </a:txBody>
                  <a:tcPr marL="60850" marR="60850" marT="0" marB="0"/>
                </a:tc>
                <a:tc>
                  <a:txBody>
                    <a:bodyPr/>
                    <a:lstStyle/>
                    <a:p>
                      <a:pPr marL="0" marR="0" lvl="0" indent="0" algn="l" rtl="0">
                        <a:spcBef>
                          <a:spcPts val="0"/>
                        </a:spcBef>
                        <a:spcAft>
                          <a:spcPts val="0"/>
                        </a:spcAft>
                        <a:buNone/>
                      </a:pPr>
                      <a:r>
                        <a:rPr lang="en-SG" sz="1200" b="0">
                          <a:solidFill>
                            <a:srgbClr val="FF0000"/>
                          </a:solidFill>
                        </a:rPr>
                        <a:t>128</a:t>
                      </a:r>
                      <a:endParaRPr sz="1200" b="0">
                        <a:solidFill>
                          <a:srgbClr val="FF0000"/>
                        </a:solidFill>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86/200</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10</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1e-4</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Adam</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58.00%</a:t>
                      </a:r>
                      <a:endParaRPr sz="1200">
                        <a:latin typeface="Arial"/>
                        <a:ea typeface="Arial"/>
                        <a:cs typeface="Arial"/>
                        <a:sym typeface="Arial"/>
                      </a:endParaRPr>
                    </a:p>
                  </a:txBody>
                  <a:tcPr marL="60850" marR="60850" marT="0" marB="0"/>
                </a:tc>
                <a:extLst>
                  <a:ext uri="{0D108BD9-81ED-4DB2-BD59-A6C34878D82A}">
                    <a16:rowId xmlns:a16="http://schemas.microsoft.com/office/drawing/2014/main" val="10006"/>
                  </a:ext>
                </a:extLst>
              </a:tr>
              <a:tr h="207000">
                <a:tc>
                  <a:txBody>
                    <a:bodyPr/>
                    <a:lstStyle/>
                    <a:p>
                      <a:pPr marL="0" marR="0" lvl="0" indent="0" algn="l" rtl="0">
                        <a:spcBef>
                          <a:spcPts val="0"/>
                        </a:spcBef>
                        <a:spcAft>
                          <a:spcPts val="0"/>
                        </a:spcAft>
                        <a:buNone/>
                      </a:pPr>
                      <a:r>
                        <a:rPr lang="en-SG" sz="1200"/>
                        <a:t>7</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VGG16-3</a:t>
                      </a:r>
                      <a:endParaRPr sz="1200"/>
                    </a:p>
                  </a:txBody>
                  <a:tcPr marL="60850" marR="60850" marT="0" marB="0"/>
                </a:tc>
                <a:tc>
                  <a:txBody>
                    <a:bodyPr/>
                    <a:lstStyle/>
                    <a:p>
                      <a:pPr marL="0" marR="0" lvl="0" indent="0" algn="l" rtl="0">
                        <a:spcBef>
                          <a:spcPts val="0"/>
                        </a:spcBef>
                        <a:spcAft>
                          <a:spcPts val="0"/>
                        </a:spcAft>
                        <a:buNone/>
                      </a:pPr>
                      <a:r>
                        <a:rPr lang="en-SG" sz="1200"/>
                        <a:t>128</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14 / 200 </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10</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solidFill>
                            <a:srgbClr val="FF0000"/>
                          </a:solidFill>
                        </a:rPr>
                        <a:t>1e-3</a:t>
                      </a:r>
                      <a:endParaRPr sz="1200">
                        <a:solidFill>
                          <a:srgbClr val="FF0000"/>
                        </a:solidFill>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Adam</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24.94%</a:t>
                      </a:r>
                      <a:endParaRPr sz="1200">
                        <a:latin typeface="Arial"/>
                        <a:ea typeface="Arial"/>
                        <a:cs typeface="Arial"/>
                        <a:sym typeface="Arial"/>
                      </a:endParaRPr>
                    </a:p>
                  </a:txBody>
                  <a:tcPr marL="60850" marR="60850" marT="0" marB="0"/>
                </a:tc>
                <a:extLst>
                  <a:ext uri="{0D108BD9-81ED-4DB2-BD59-A6C34878D82A}">
                    <a16:rowId xmlns:a16="http://schemas.microsoft.com/office/drawing/2014/main" val="10007"/>
                  </a:ext>
                </a:extLst>
              </a:tr>
              <a:tr h="152400">
                <a:tc>
                  <a:txBody>
                    <a:bodyPr/>
                    <a:lstStyle/>
                    <a:p>
                      <a:pPr marL="0" marR="0" lvl="0" indent="0" algn="l" rtl="0">
                        <a:spcBef>
                          <a:spcPts val="0"/>
                        </a:spcBef>
                        <a:spcAft>
                          <a:spcPts val="0"/>
                        </a:spcAft>
                        <a:buNone/>
                      </a:pPr>
                      <a:r>
                        <a:rPr lang="en-SG" sz="1200"/>
                        <a:t>8</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VGG16-4</a:t>
                      </a:r>
                      <a:endParaRPr sz="1200"/>
                    </a:p>
                  </a:txBody>
                  <a:tcPr marL="60850" marR="60850" marT="0" marB="0"/>
                </a:tc>
                <a:tc>
                  <a:txBody>
                    <a:bodyPr/>
                    <a:lstStyle/>
                    <a:p>
                      <a:pPr marL="0" marR="0" lvl="0" indent="0" algn="l" rtl="0">
                        <a:spcBef>
                          <a:spcPts val="0"/>
                        </a:spcBef>
                        <a:spcAft>
                          <a:spcPts val="0"/>
                        </a:spcAft>
                        <a:buNone/>
                      </a:pPr>
                      <a:r>
                        <a:rPr lang="en-SG" sz="1200"/>
                        <a:t>128</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45 / 200 </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10</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solidFill>
                            <a:srgbClr val="FF0000"/>
                          </a:solidFill>
                        </a:rPr>
                        <a:t>1e-5</a:t>
                      </a:r>
                      <a:endParaRPr sz="1200">
                        <a:solidFill>
                          <a:srgbClr val="FF0000"/>
                        </a:solidFill>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Adam</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25.00%</a:t>
                      </a:r>
                      <a:endParaRPr sz="1200">
                        <a:latin typeface="Arial"/>
                        <a:ea typeface="Arial"/>
                        <a:cs typeface="Arial"/>
                        <a:sym typeface="Arial"/>
                      </a:endParaRPr>
                    </a:p>
                  </a:txBody>
                  <a:tcPr marL="60850" marR="60850" marT="0" marB="0"/>
                </a:tc>
                <a:extLst>
                  <a:ext uri="{0D108BD9-81ED-4DB2-BD59-A6C34878D82A}">
                    <a16:rowId xmlns:a16="http://schemas.microsoft.com/office/drawing/2014/main" val="10008"/>
                  </a:ext>
                </a:extLst>
              </a:tr>
              <a:tr h="223525">
                <a:tc>
                  <a:txBody>
                    <a:bodyPr/>
                    <a:lstStyle/>
                    <a:p>
                      <a:pPr marL="0" marR="0" lvl="0" indent="0" algn="l" rtl="0">
                        <a:spcBef>
                          <a:spcPts val="0"/>
                        </a:spcBef>
                        <a:spcAft>
                          <a:spcPts val="0"/>
                        </a:spcAft>
                        <a:buNone/>
                      </a:pPr>
                      <a:r>
                        <a:rPr lang="en-SG" sz="1200"/>
                        <a:t>10</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VGG16-6</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128</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200 / 200 </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10</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1e-4</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solidFill>
                            <a:srgbClr val="FF0000"/>
                          </a:solidFill>
                        </a:rPr>
                        <a:t>SGD</a:t>
                      </a:r>
                      <a:endParaRPr sz="1200">
                        <a:solidFill>
                          <a:srgbClr val="FF0000"/>
                        </a:solidFill>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24.94%</a:t>
                      </a:r>
                      <a:endParaRPr sz="1200">
                        <a:latin typeface="Arial"/>
                        <a:ea typeface="Arial"/>
                        <a:cs typeface="Arial"/>
                        <a:sym typeface="Arial"/>
                      </a:endParaRPr>
                    </a:p>
                  </a:txBody>
                  <a:tcPr marL="60850" marR="60850" marT="0" marB="0"/>
                </a:tc>
                <a:extLst>
                  <a:ext uri="{0D108BD9-81ED-4DB2-BD59-A6C34878D82A}">
                    <a16:rowId xmlns:a16="http://schemas.microsoft.com/office/drawing/2014/main" val="10009"/>
                  </a:ext>
                </a:extLst>
              </a:tr>
              <a:tr h="188475">
                <a:tc>
                  <a:txBody>
                    <a:bodyPr/>
                    <a:lstStyle/>
                    <a:p>
                      <a:pPr marL="0" marR="0" lvl="0" indent="0" algn="l" rtl="0">
                        <a:spcBef>
                          <a:spcPts val="0"/>
                        </a:spcBef>
                        <a:spcAft>
                          <a:spcPts val="0"/>
                        </a:spcAft>
                        <a:buNone/>
                      </a:pPr>
                      <a:r>
                        <a:rPr lang="en-SG" sz="1200"/>
                        <a:t>11</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VGG16-1C</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128</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115/200</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solidFill>
                            <a:srgbClr val="FF0000"/>
                          </a:solidFill>
                        </a:rPr>
                        <a:t>20</a:t>
                      </a:r>
                      <a:endParaRPr sz="1200">
                        <a:solidFill>
                          <a:srgbClr val="FF0000"/>
                        </a:solidFill>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1e-4</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Adam</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57.54%</a:t>
                      </a:r>
                      <a:endParaRPr sz="1200">
                        <a:latin typeface="Arial"/>
                        <a:ea typeface="Arial"/>
                        <a:cs typeface="Arial"/>
                        <a:sym typeface="Arial"/>
                      </a:endParaRPr>
                    </a:p>
                  </a:txBody>
                  <a:tcPr marL="60850" marR="60850" marT="0" marB="0"/>
                </a:tc>
                <a:extLst>
                  <a:ext uri="{0D108BD9-81ED-4DB2-BD59-A6C34878D82A}">
                    <a16:rowId xmlns:a16="http://schemas.microsoft.com/office/drawing/2014/main" val="10010"/>
                  </a:ext>
                </a:extLst>
              </a:tr>
              <a:tr h="241375">
                <a:tc>
                  <a:txBody>
                    <a:bodyPr/>
                    <a:lstStyle/>
                    <a:p>
                      <a:pPr marL="0" marR="0" lvl="0" indent="0" algn="l" rtl="0">
                        <a:spcBef>
                          <a:spcPts val="0"/>
                        </a:spcBef>
                        <a:spcAft>
                          <a:spcPts val="0"/>
                        </a:spcAft>
                        <a:buNone/>
                      </a:pPr>
                      <a:r>
                        <a:rPr lang="en-SG" sz="1200"/>
                        <a:t>12</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VGG16-2a </a:t>
                      </a:r>
                      <a:r>
                        <a:rPr lang="en-SG" sz="1200">
                          <a:solidFill>
                            <a:srgbClr val="FF0000"/>
                          </a:solidFill>
                        </a:rPr>
                        <a:t>(augmentation)</a:t>
                      </a:r>
                      <a:endParaRPr sz="1200">
                        <a:solidFill>
                          <a:srgbClr val="FF0000"/>
                        </a:solidFill>
                      </a:endParaRPr>
                    </a:p>
                  </a:txBody>
                  <a:tcPr marL="60850" marR="60850" marT="0" marB="0"/>
                </a:tc>
                <a:tc>
                  <a:txBody>
                    <a:bodyPr/>
                    <a:lstStyle/>
                    <a:p>
                      <a:pPr marL="0" marR="0" lvl="0" indent="0" algn="l" rtl="0">
                        <a:spcBef>
                          <a:spcPts val="0"/>
                        </a:spcBef>
                        <a:spcAft>
                          <a:spcPts val="0"/>
                        </a:spcAft>
                        <a:buNone/>
                      </a:pPr>
                      <a:r>
                        <a:rPr lang="en-SG" sz="1200"/>
                        <a:t>128</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133 / 200 </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10</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1e-4</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a:t>Adam</a:t>
                      </a:r>
                      <a:endParaRPr sz="1200">
                        <a:latin typeface="Arial"/>
                        <a:ea typeface="Arial"/>
                        <a:cs typeface="Arial"/>
                        <a:sym typeface="Arial"/>
                      </a:endParaRPr>
                    </a:p>
                  </a:txBody>
                  <a:tcPr marL="60850" marR="60850" marT="0" marB="0"/>
                </a:tc>
                <a:tc>
                  <a:txBody>
                    <a:bodyPr/>
                    <a:lstStyle/>
                    <a:p>
                      <a:pPr marL="0" marR="0" lvl="0" indent="0" algn="l" rtl="0">
                        <a:spcBef>
                          <a:spcPts val="0"/>
                        </a:spcBef>
                        <a:spcAft>
                          <a:spcPts val="0"/>
                        </a:spcAft>
                        <a:buNone/>
                      </a:pPr>
                      <a:r>
                        <a:rPr lang="en-SG" sz="1200" dirty="0"/>
                        <a:t>25%</a:t>
                      </a:r>
                      <a:endParaRPr sz="1200" dirty="0">
                        <a:latin typeface="Arial"/>
                        <a:ea typeface="Arial"/>
                        <a:cs typeface="Arial"/>
                        <a:sym typeface="Arial"/>
                      </a:endParaRPr>
                    </a:p>
                  </a:txBody>
                  <a:tcPr marL="60850" marR="60850" marT="0" marB="0"/>
                </a:tc>
                <a:extLst>
                  <a:ext uri="{0D108BD9-81ED-4DB2-BD59-A6C34878D82A}">
                    <a16:rowId xmlns:a16="http://schemas.microsoft.com/office/drawing/2014/main" val="10011"/>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5"/>
          <p:cNvSpPr txBox="1">
            <a:spLocks noGrp="1"/>
          </p:cNvSpPr>
          <p:nvPr>
            <p:ph type="title"/>
          </p:nvPr>
        </p:nvSpPr>
        <p:spPr>
          <a:xfrm>
            <a:off x="677334" y="609600"/>
            <a:ext cx="6337598" cy="13208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accent1"/>
              </a:buClr>
              <a:buSzPct val="100000"/>
              <a:buFont typeface="Trebuchet MS"/>
              <a:buNone/>
            </a:pPr>
            <a:r>
              <a:rPr lang="en-SG"/>
              <a:t>Observation with confusion matrix – VGG16-02 </a:t>
            </a:r>
            <a:br>
              <a:rPr lang="en-SG" sz="3600"/>
            </a:br>
            <a:endParaRPr/>
          </a:p>
        </p:txBody>
      </p:sp>
      <p:sp>
        <p:nvSpPr>
          <p:cNvPr id="245" name="Google Shape;245;p15"/>
          <p:cNvSpPr txBox="1">
            <a:spLocks noGrp="1"/>
          </p:cNvSpPr>
          <p:nvPr>
            <p:ph type="body" idx="1"/>
          </p:nvPr>
        </p:nvSpPr>
        <p:spPr>
          <a:xfrm>
            <a:off x="536398" y="1930400"/>
            <a:ext cx="6478534" cy="329829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920"/>
              <a:buChar char="►"/>
            </a:pPr>
            <a:r>
              <a:rPr lang="en-SG" sz="2400"/>
              <a:t>HAPPY is getting the highest prediction accuracy, while FEAR is having the lowest.</a:t>
            </a:r>
            <a:endParaRPr/>
          </a:p>
          <a:p>
            <a:pPr marL="342900" lvl="0" indent="-342900" algn="l" rtl="0">
              <a:spcBef>
                <a:spcPts val="1200"/>
              </a:spcBef>
              <a:spcAft>
                <a:spcPts val="0"/>
              </a:spcAft>
              <a:buSzPts val="1920"/>
              <a:buChar char="►"/>
            </a:pPr>
            <a:r>
              <a:rPr lang="en-SG" sz="2400"/>
              <a:t>The model is not able to predict NEUTRAL well and mistaken it for SAD, FEAR or ANGRY.</a:t>
            </a:r>
            <a:endParaRPr/>
          </a:p>
        </p:txBody>
      </p:sp>
      <p:pic>
        <p:nvPicPr>
          <p:cNvPr id="246" name="Google Shape;246;p15"/>
          <p:cNvPicPr preferRelativeResize="0"/>
          <p:nvPr/>
        </p:nvPicPr>
        <p:blipFill rotWithShape="1">
          <a:blip r:embed="rId3">
            <a:alphaModFix/>
          </a:blip>
          <a:srcRect/>
          <a:stretch/>
        </p:blipFill>
        <p:spPr>
          <a:xfrm>
            <a:off x="7236852" y="229946"/>
            <a:ext cx="4770668" cy="4810369"/>
          </a:xfrm>
          <a:prstGeom prst="rect">
            <a:avLst/>
          </a:prstGeom>
          <a:noFill/>
          <a:ln>
            <a:noFill/>
          </a:ln>
        </p:spPr>
      </p:pic>
      <p:pic>
        <p:nvPicPr>
          <p:cNvPr id="247" name="Google Shape;247;p15"/>
          <p:cNvPicPr preferRelativeResize="0"/>
          <p:nvPr/>
        </p:nvPicPr>
        <p:blipFill rotWithShape="1">
          <a:blip r:embed="rId4">
            <a:alphaModFix/>
          </a:blip>
          <a:srcRect/>
          <a:stretch/>
        </p:blipFill>
        <p:spPr>
          <a:xfrm>
            <a:off x="3075160" y="4199949"/>
            <a:ext cx="4161692" cy="24400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6"/>
          <p:cNvSpPr txBox="1">
            <a:spLocks noGrp="1"/>
          </p:cNvSpPr>
          <p:nvPr>
            <p:ph type="title"/>
          </p:nvPr>
        </p:nvSpPr>
        <p:spPr>
          <a:xfrm>
            <a:off x="677334" y="609600"/>
            <a:ext cx="11108266"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SG" sz="3600"/>
              <a:t>Learning Rate – VGG16-2, VGG16-3, VGG16-4</a:t>
            </a:r>
            <a:br>
              <a:rPr lang="en-SG" sz="3600"/>
            </a:br>
            <a:endParaRPr/>
          </a:p>
        </p:txBody>
      </p:sp>
      <p:sp>
        <p:nvSpPr>
          <p:cNvPr id="253" name="Google Shape;253;p16"/>
          <p:cNvSpPr txBox="1">
            <a:spLocks noGrp="1"/>
          </p:cNvSpPr>
          <p:nvPr>
            <p:ph type="body" idx="1"/>
          </p:nvPr>
        </p:nvSpPr>
        <p:spPr>
          <a:xfrm>
            <a:off x="536398" y="1500212"/>
            <a:ext cx="5431073" cy="329829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920"/>
              <a:buChar char="►"/>
            </a:pPr>
            <a:r>
              <a:rPr lang="en-SG" sz="2400"/>
              <a:t>VGG16-3, where learning is large, caused the model to converge too quickly to a suboptimal solution.</a:t>
            </a:r>
            <a:endParaRPr/>
          </a:p>
          <a:p>
            <a:pPr marL="342900" lvl="0" indent="-342900" algn="l" rtl="0">
              <a:spcBef>
                <a:spcPts val="1200"/>
              </a:spcBef>
              <a:spcAft>
                <a:spcPts val="0"/>
              </a:spcAft>
              <a:buSzPts val="1920"/>
              <a:buChar char="►"/>
            </a:pPr>
            <a:r>
              <a:rPr lang="en-SG" sz="2400"/>
              <a:t>VGG16-4, where learning rate is too small, is showing traits of diverging.</a:t>
            </a:r>
            <a:endParaRPr sz="1600"/>
          </a:p>
        </p:txBody>
      </p:sp>
      <p:graphicFrame>
        <p:nvGraphicFramePr>
          <p:cNvPr id="254" name="Google Shape;254;p16"/>
          <p:cNvGraphicFramePr/>
          <p:nvPr/>
        </p:nvGraphicFramePr>
        <p:xfrm>
          <a:off x="1014730" y="4351249"/>
          <a:ext cx="1947600" cy="1508770"/>
        </p:xfrm>
        <a:graphic>
          <a:graphicData uri="http://schemas.openxmlformats.org/drawingml/2006/table">
            <a:tbl>
              <a:tblPr firstRow="1" bandRow="1">
                <a:noFill/>
                <a:tableStyleId>{27AC4E5F-536A-4EE9-895F-A20F1E177564}</a:tableStyleId>
              </a:tblPr>
              <a:tblGrid>
                <a:gridCol w="1016000">
                  <a:extLst>
                    <a:ext uri="{9D8B030D-6E8A-4147-A177-3AD203B41FA5}">
                      <a16:colId xmlns:a16="http://schemas.microsoft.com/office/drawing/2014/main" val="20000"/>
                    </a:ext>
                  </a:extLst>
                </a:gridCol>
                <a:gridCol w="931600">
                  <a:extLst>
                    <a:ext uri="{9D8B030D-6E8A-4147-A177-3AD203B41FA5}">
                      <a16:colId xmlns:a16="http://schemas.microsoft.com/office/drawing/2014/main" val="20001"/>
                    </a:ext>
                  </a:extLst>
                </a:gridCol>
              </a:tblGrid>
              <a:tr h="177800">
                <a:tc>
                  <a:txBody>
                    <a:bodyPr/>
                    <a:lstStyle/>
                    <a:p>
                      <a:pPr marL="0" marR="0" lvl="0" indent="0" algn="l" rtl="0">
                        <a:spcBef>
                          <a:spcPts val="0"/>
                        </a:spcBef>
                        <a:spcAft>
                          <a:spcPts val="0"/>
                        </a:spcAft>
                        <a:buNone/>
                      </a:pPr>
                      <a:r>
                        <a:rPr lang="en-SG" sz="1400"/>
                        <a:t>Model</a:t>
                      </a:r>
                      <a:endParaRPr sz="1400"/>
                    </a:p>
                  </a:txBody>
                  <a:tcPr marL="91450" marR="91450" marT="45725" marB="45725"/>
                </a:tc>
                <a:tc>
                  <a:txBody>
                    <a:bodyPr/>
                    <a:lstStyle/>
                    <a:p>
                      <a:pPr marL="0" marR="0" lvl="0" indent="0" algn="l" rtl="0">
                        <a:spcBef>
                          <a:spcPts val="0"/>
                        </a:spcBef>
                        <a:spcAft>
                          <a:spcPts val="0"/>
                        </a:spcAft>
                        <a:buNone/>
                      </a:pPr>
                      <a:r>
                        <a:rPr lang="en-SG" sz="1400"/>
                        <a:t>Learning Rate</a:t>
                      </a:r>
                      <a:endParaRPr sz="1400"/>
                    </a:p>
                  </a:txBody>
                  <a:tcPr marL="91450" marR="91450" marT="45725" marB="45725"/>
                </a:tc>
                <a:extLst>
                  <a:ext uri="{0D108BD9-81ED-4DB2-BD59-A6C34878D82A}">
                    <a16:rowId xmlns:a16="http://schemas.microsoft.com/office/drawing/2014/main" val="10000"/>
                  </a:ext>
                </a:extLst>
              </a:tr>
              <a:tr h="330200">
                <a:tc>
                  <a:txBody>
                    <a:bodyPr/>
                    <a:lstStyle/>
                    <a:p>
                      <a:pPr marL="0" marR="0" lvl="0" indent="0" algn="l" rtl="0">
                        <a:spcBef>
                          <a:spcPts val="0"/>
                        </a:spcBef>
                        <a:spcAft>
                          <a:spcPts val="0"/>
                        </a:spcAft>
                        <a:buNone/>
                      </a:pPr>
                      <a:r>
                        <a:rPr lang="en-SG" sz="1400"/>
                        <a:t>VGG16-2</a:t>
                      </a:r>
                      <a:endParaRPr sz="1400"/>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Trebuchet MS"/>
                        <a:buNone/>
                      </a:pPr>
                      <a:r>
                        <a:rPr lang="en-SG" sz="1400"/>
                        <a:t>1e-4</a:t>
                      </a:r>
                      <a:endParaRPr sz="1400"/>
                    </a:p>
                  </a:txBody>
                  <a:tcPr marL="91450" marR="91450" marT="45725" marB="45725"/>
                </a:tc>
                <a:extLst>
                  <a:ext uri="{0D108BD9-81ED-4DB2-BD59-A6C34878D82A}">
                    <a16:rowId xmlns:a16="http://schemas.microsoft.com/office/drawing/2014/main" val="10001"/>
                  </a:ext>
                </a:extLst>
              </a:tr>
              <a:tr h="330200">
                <a:tc>
                  <a:txBody>
                    <a:bodyPr/>
                    <a:lstStyle/>
                    <a:p>
                      <a:pPr marL="0" marR="0" lvl="0" indent="0" algn="l" rtl="0">
                        <a:spcBef>
                          <a:spcPts val="0"/>
                        </a:spcBef>
                        <a:spcAft>
                          <a:spcPts val="0"/>
                        </a:spcAft>
                        <a:buNone/>
                      </a:pPr>
                      <a:r>
                        <a:rPr lang="en-SG" sz="1400"/>
                        <a:t>VGG16-3</a:t>
                      </a:r>
                      <a:endParaRPr sz="1400"/>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Trebuchet MS"/>
                        <a:buNone/>
                      </a:pPr>
                      <a:r>
                        <a:rPr lang="en-SG" sz="1400"/>
                        <a:t>1e-3</a:t>
                      </a:r>
                      <a:endParaRPr sz="1400"/>
                    </a:p>
                  </a:txBody>
                  <a:tcPr marL="91450" marR="91450" marT="45725" marB="45725"/>
                </a:tc>
                <a:extLst>
                  <a:ext uri="{0D108BD9-81ED-4DB2-BD59-A6C34878D82A}">
                    <a16:rowId xmlns:a16="http://schemas.microsoft.com/office/drawing/2014/main" val="10002"/>
                  </a:ext>
                </a:extLst>
              </a:tr>
              <a:tr h="330200">
                <a:tc>
                  <a:txBody>
                    <a:bodyPr/>
                    <a:lstStyle/>
                    <a:p>
                      <a:pPr marL="0" marR="0" lvl="0" indent="0" algn="l" rtl="0">
                        <a:spcBef>
                          <a:spcPts val="0"/>
                        </a:spcBef>
                        <a:spcAft>
                          <a:spcPts val="0"/>
                        </a:spcAft>
                        <a:buNone/>
                      </a:pPr>
                      <a:r>
                        <a:rPr lang="en-SG" sz="1400"/>
                        <a:t>VGG16-4</a:t>
                      </a:r>
                      <a:endParaRPr sz="1400"/>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Trebuchet MS"/>
                        <a:buNone/>
                      </a:pPr>
                      <a:r>
                        <a:rPr lang="en-SG" sz="1400"/>
                        <a:t>1e-5</a:t>
                      </a:r>
                      <a:endParaRPr sz="1400"/>
                    </a:p>
                  </a:txBody>
                  <a:tcPr marL="91450" marR="91450" marT="45725" marB="45725"/>
                </a:tc>
                <a:extLst>
                  <a:ext uri="{0D108BD9-81ED-4DB2-BD59-A6C34878D82A}">
                    <a16:rowId xmlns:a16="http://schemas.microsoft.com/office/drawing/2014/main" val="10003"/>
                  </a:ext>
                </a:extLst>
              </a:tr>
            </a:tbl>
          </a:graphicData>
        </a:graphic>
      </p:graphicFrame>
      <p:sp>
        <p:nvSpPr>
          <p:cNvPr id="255" name="Google Shape;255;p16"/>
          <p:cNvSpPr txBox="1"/>
          <p:nvPr/>
        </p:nvSpPr>
        <p:spPr>
          <a:xfrm>
            <a:off x="6258835" y="1315546"/>
            <a:ext cx="12338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1800">
                <a:solidFill>
                  <a:schemeClr val="dk1"/>
                </a:solidFill>
                <a:latin typeface="Trebuchet MS"/>
                <a:ea typeface="Trebuchet MS"/>
                <a:cs typeface="Trebuchet MS"/>
                <a:sym typeface="Trebuchet MS"/>
              </a:rPr>
              <a:t>VGG16-3</a:t>
            </a:r>
            <a:endParaRPr sz="1800">
              <a:solidFill>
                <a:schemeClr val="dk1"/>
              </a:solidFill>
              <a:latin typeface="Trebuchet MS"/>
              <a:ea typeface="Trebuchet MS"/>
              <a:cs typeface="Trebuchet MS"/>
              <a:sym typeface="Trebuchet MS"/>
            </a:endParaRPr>
          </a:p>
        </p:txBody>
      </p:sp>
      <p:pic>
        <p:nvPicPr>
          <p:cNvPr id="256" name="Google Shape;256;p16"/>
          <p:cNvPicPr preferRelativeResize="0"/>
          <p:nvPr/>
        </p:nvPicPr>
        <p:blipFill rotWithShape="1">
          <a:blip r:embed="rId3">
            <a:alphaModFix/>
          </a:blip>
          <a:srcRect/>
          <a:stretch/>
        </p:blipFill>
        <p:spPr>
          <a:xfrm>
            <a:off x="5779155" y="1684878"/>
            <a:ext cx="2793449" cy="3815443"/>
          </a:xfrm>
          <a:prstGeom prst="rect">
            <a:avLst/>
          </a:prstGeom>
          <a:noFill/>
          <a:ln>
            <a:noFill/>
          </a:ln>
        </p:spPr>
      </p:pic>
      <p:sp>
        <p:nvSpPr>
          <p:cNvPr id="257" name="Google Shape;257;p16"/>
          <p:cNvSpPr txBox="1"/>
          <p:nvPr/>
        </p:nvSpPr>
        <p:spPr>
          <a:xfrm>
            <a:off x="9436914" y="1315546"/>
            <a:ext cx="12338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1800">
                <a:solidFill>
                  <a:schemeClr val="dk1"/>
                </a:solidFill>
                <a:latin typeface="Trebuchet MS"/>
                <a:ea typeface="Trebuchet MS"/>
                <a:cs typeface="Trebuchet MS"/>
                <a:sym typeface="Trebuchet MS"/>
              </a:rPr>
              <a:t>VGG16-4</a:t>
            </a:r>
            <a:endParaRPr sz="1800">
              <a:solidFill>
                <a:schemeClr val="dk1"/>
              </a:solidFill>
              <a:latin typeface="Trebuchet MS"/>
              <a:ea typeface="Trebuchet MS"/>
              <a:cs typeface="Trebuchet MS"/>
              <a:sym typeface="Trebuchet MS"/>
            </a:endParaRPr>
          </a:p>
        </p:txBody>
      </p:sp>
      <p:pic>
        <p:nvPicPr>
          <p:cNvPr id="258" name="Google Shape;258;p16"/>
          <p:cNvPicPr preferRelativeResize="0"/>
          <p:nvPr/>
        </p:nvPicPr>
        <p:blipFill rotWithShape="1">
          <a:blip r:embed="rId4">
            <a:alphaModFix/>
          </a:blip>
          <a:srcRect/>
          <a:stretch/>
        </p:blipFill>
        <p:spPr>
          <a:xfrm>
            <a:off x="8799222" y="1680241"/>
            <a:ext cx="2799432" cy="38154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SG"/>
              <a:t>Objective</a:t>
            </a:r>
            <a:endParaRPr/>
          </a:p>
        </p:txBody>
      </p:sp>
      <p:sp>
        <p:nvSpPr>
          <p:cNvPr id="151" name="Google Shape;151;p2"/>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560"/>
              <a:buChar char="►"/>
            </a:pPr>
            <a:r>
              <a:rPr lang="en-SG" sz="3200"/>
              <a:t>The objective of this project is to develop a deep learning model to detect the human facial emotion through images </a:t>
            </a:r>
            <a:endParaRPr/>
          </a:p>
          <a:p>
            <a:pPr marL="342900" lvl="0" indent="-342900" algn="l" rtl="0">
              <a:spcBef>
                <a:spcPts val="1000"/>
              </a:spcBef>
              <a:spcAft>
                <a:spcPts val="0"/>
              </a:spcAft>
              <a:buSzPts val="2560"/>
              <a:buChar char="►"/>
            </a:pPr>
            <a:r>
              <a:rPr lang="en-SG" sz="3200"/>
              <a:t>Given an image or video footage of people, it is able to predict the 7 different facial emotion expressions: angry, disgust, fear, happy, neutral, sad and surprise. </a:t>
            </a:r>
            <a:endParaRPr sz="3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7"/>
          <p:cNvSpPr txBox="1">
            <a:spLocks noGrp="1"/>
          </p:cNvSpPr>
          <p:nvPr>
            <p:ph type="title"/>
          </p:nvPr>
        </p:nvSpPr>
        <p:spPr>
          <a:xfrm>
            <a:off x="677334" y="609600"/>
            <a:ext cx="11108266"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SG"/>
              <a:t>Data </a:t>
            </a:r>
            <a:r>
              <a:rPr lang="en-SG" sz="3600"/>
              <a:t>Augmentation - </a:t>
            </a:r>
            <a:r>
              <a:rPr lang="en-SG"/>
              <a:t>VGG16-2a</a:t>
            </a:r>
            <a:br>
              <a:rPr lang="en-SG" sz="3600"/>
            </a:br>
            <a:endParaRPr/>
          </a:p>
        </p:txBody>
      </p:sp>
      <p:sp>
        <p:nvSpPr>
          <p:cNvPr id="264" name="Google Shape;264;p17"/>
          <p:cNvSpPr txBox="1">
            <a:spLocks noGrp="1"/>
          </p:cNvSpPr>
          <p:nvPr>
            <p:ph type="body" idx="1"/>
          </p:nvPr>
        </p:nvSpPr>
        <p:spPr>
          <a:xfrm>
            <a:off x="536399" y="1500212"/>
            <a:ext cx="7618194" cy="3298291"/>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SzPct val="80000"/>
              <a:buChar char="►"/>
            </a:pPr>
            <a:r>
              <a:rPr lang="en-SG" sz="2400"/>
              <a:t>Augmentation Parameters:</a:t>
            </a:r>
            <a:endParaRPr/>
          </a:p>
          <a:p>
            <a:pPr marL="742950" lvl="1" indent="-285750" algn="l" rtl="0">
              <a:spcBef>
                <a:spcPts val="1600"/>
              </a:spcBef>
              <a:spcAft>
                <a:spcPts val="0"/>
              </a:spcAft>
              <a:buSzPct val="80000"/>
              <a:buChar char="►"/>
            </a:pPr>
            <a:r>
              <a:rPr lang="en-SG" sz="1400" b="0">
                <a:solidFill>
                  <a:schemeClr val="dk1"/>
                </a:solidFill>
                <a:latin typeface="Courier New"/>
                <a:ea typeface="Courier New"/>
                <a:cs typeface="Courier New"/>
                <a:sym typeface="Courier New"/>
              </a:rPr>
              <a:t>    rotation_range=20,</a:t>
            </a:r>
            <a:endParaRPr/>
          </a:p>
          <a:p>
            <a:pPr marL="742950" lvl="1" indent="-285750" algn="l" rtl="0">
              <a:spcBef>
                <a:spcPts val="1000"/>
              </a:spcBef>
              <a:spcAft>
                <a:spcPts val="0"/>
              </a:spcAft>
              <a:buSzPct val="80000"/>
              <a:buChar char="►"/>
            </a:pPr>
            <a:r>
              <a:rPr lang="en-SG" sz="1400" b="0">
                <a:solidFill>
                  <a:schemeClr val="dk1"/>
                </a:solidFill>
                <a:latin typeface="Courier New"/>
                <a:ea typeface="Courier New"/>
                <a:cs typeface="Courier New"/>
                <a:sym typeface="Courier New"/>
              </a:rPr>
              <a:t>    width_shift_range=0.2,</a:t>
            </a:r>
            <a:endParaRPr/>
          </a:p>
          <a:p>
            <a:pPr marL="742950" lvl="1" indent="-285750" algn="l" rtl="0">
              <a:spcBef>
                <a:spcPts val="1000"/>
              </a:spcBef>
              <a:spcAft>
                <a:spcPts val="0"/>
              </a:spcAft>
              <a:buSzPct val="80000"/>
              <a:buChar char="►"/>
            </a:pPr>
            <a:r>
              <a:rPr lang="en-SG" sz="1400" b="0">
                <a:solidFill>
                  <a:schemeClr val="dk1"/>
                </a:solidFill>
                <a:latin typeface="Courier New"/>
                <a:ea typeface="Courier New"/>
                <a:cs typeface="Courier New"/>
                <a:sym typeface="Courier New"/>
              </a:rPr>
              <a:t>    height_shift_range=0.2,</a:t>
            </a:r>
            <a:endParaRPr/>
          </a:p>
          <a:p>
            <a:pPr marL="742950" lvl="1" indent="-285750" algn="l" rtl="0">
              <a:spcBef>
                <a:spcPts val="1000"/>
              </a:spcBef>
              <a:spcAft>
                <a:spcPts val="0"/>
              </a:spcAft>
              <a:buSzPct val="80000"/>
              <a:buChar char="►"/>
            </a:pPr>
            <a:r>
              <a:rPr lang="en-SG" sz="1400" b="0">
                <a:solidFill>
                  <a:schemeClr val="dk1"/>
                </a:solidFill>
                <a:latin typeface="Courier New"/>
                <a:ea typeface="Courier New"/>
                <a:cs typeface="Courier New"/>
                <a:sym typeface="Courier New"/>
              </a:rPr>
              <a:t>    horizontal_flip=True,</a:t>
            </a:r>
            <a:endParaRPr/>
          </a:p>
          <a:p>
            <a:pPr marL="742950" lvl="1" indent="-285750" algn="l" rtl="0">
              <a:spcBef>
                <a:spcPts val="1000"/>
              </a:spcBef>
              <a:spcAft>
                <a:spcPts val="0"/>
              </a:spcAft>
              <a:buSzPct val="80000"/>
              <a:buChar char="►"/>
            </a:pPr>
            <a:r>
              <a:rPr lang="en-SG" sz="1400" b="0">
                <a:solidFill>
                  <a:schemeClr val="dk1"/>
                </a:solidFill>
                <a:latin typeface="Courier New"/>
                <a:ea typeface="Courier New"/>
                <a:cs typeface="Courier New"/>
                <a:sym typeface="Courier New"/>
              </a:rPr>
              <a:t>    brightness_range=[0.2,1.0],</a:t>
            </a:r>
            <a:endParaRPr/>
          </a:p>
          <a:p>
            <a:pPr marL="742950" lvl="1" indent="-285750" algn="l" rtl="0">
              <a:spcBef>
                <a:spcPts val="1000"/>
              </a:spcBef>
              <a:spcAft>
                <a:spcPts val="0"/>
              </a:spcAft>
              <a:buSzPct val="80000"/>
              <a:buChar char="►"/>
            </a:pPr>
            <a:r>
              <a:rPr lang="en-SG" sz="1400" b="0">
                <a:solidFill>
                  <a:schemeClr val="dk1"/>
                </a:solidFill>
                <a:latin typeface="Courier New"/>
                <a:ea typeface="Courier New"/>
                <a:cs typeface="Courier New"/>
                <a:sym typeface="Courier New"/>
              </a:rPr>
              <a:t>    zoom_range=[0.5,1.0]</a:t>
            </a:r>
            <a:endParaRPr/>
          </a:p>
          <a:p>
            <a:pPr marL="342900" lvl="0" indent="-342900" algn="l" rtl="0">
              <a:spcBef>
                <a:spcPts val="600"/>
              </a:spcBef>
              <a:spcAft>
                <a:spcPts val="0"/>
              </a:spcAft>
              <a:buSzPct val="80000"/>
              <a:buChar char="►"/>
            </a:pPr>
            <a:r>
              <a:rPr lang="en-SG" sz="2400"/>
              <a:t>The result is not as good. The horizontal flips is not a valid image in our domain and may caused the model to memorized these augmented images during training.</a:t>
            </a:r>
            <a:endParaRPr/>
          </a:p>
        </p:txBody>
      </p:sp>
      <p:pic>
        <p:nvPicPr>
          <p:cNvPr id="265" name="Google Shape;265;p17"/>
          <p:cNvPicPr preferRelativeResize="0"/>
          <p:nvPr/>
        </p:nvPicPr>
        <p:blipFill rotWithShape="1">
          <a:blip r:embed="rId3">
            <a:alphaModFix/>
          </a:blip>
          <a:srcRect/>
          <a:stretch/>
        </p:blipFill>
        <p:spPr>
          <a:xfrm>
            <a:off x="8295528" y="1423094"/>
            <a:ext cx="3631007" cy="50948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8"/>
          <p:cNvSpPr txBox="1">
            <a:spLocks noGrp="1"/>
          </p:cNvSpPr>
          <p:nvPr>
            <p:ph type="title"/>
          </p:nvPr>
        </p:nvSpPr>
        <p:spPr>
          <a:xfrm>
            <a:off x="677334" y="609600"/>
            <a:ext cx="9678051" cy="13208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accent1"/>
              </a:buClr>
              <a:buSzPct val="100000"/>
              <a:buFont typeface="Trebuchet MS"/>
              <a:buNone/>
            </a:pPr>
            <a:r>
              <a:rPr lang="en-SG"/>
              <a:t>More Improvements, if more time and resources allow.  </a:t>
            </a:r>
            <a:br>
              <a:rPr lang="en-SG" sz="3600"/>
            </a:br>
            <a:endParaRPr/>
          </a:p>
        </p:txBody>
      </p:sp>
      <p:sp>
        <p:nvSpPr>
          <p:cNvPr id="271" name="Google Shape;271;p18"/>
          <p:cNvSpPr txBox="1">
            <a:spLocks noGrp="1"/>
          </p:cNvSpPr>
          <p:nvPr>
            <p:ph type="body" idx="1"/>
          </p:nvPr>
        </p:nvSpPr>
        <p:spPr>
          <a:xfrm>
            <a:off x="512953" y="1930400"/>
            <a:ext cx="10138946" cy="329829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920"/>
              <a:buChar char="►"/>
            </a:pPr>
            <a:r>
              <a:rPr lang="en-SG" sz="2400"/>
              <a:t>More tuning can be made in Data Augmentation to have more realistic images for that domain.</a:t>
            </a:r>
            <a:endParaRPr/>
          </a:p>
          <a:p>
            <a:pPr marL="342900" lvl="0" indent="-342900" algn="l" rtl="0">
              <a:spcBef>
                <a:spcPts val="1200"/>
              </a:spcBef>
              <a:spcAft>
                <a:spcPts val="0"/>
              </a:spcAft>
              <a:buSzPts val="1920"/>
              <a:buChar char="►"/>
            </a:pPr>
            <a:r>
              <a:rPr lang="en-SG" sz="2400"/>
              <a:t>VGGNet, MobileNet and DenseNet can be strategically combined into another predictive model thru Ensemble Method. </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561614-DE72-4E64-9569-E7D15BD9AFDD}"/>
              </a:ext>
            </a:extLst>
          </p:cNvPr>
          <p:cNvSpPr>
            <a:spLocks noGrp="1"/>
          </p:cNvSpPr>
          <p:nvPr>
            <p:ph type="title"/>
          </p:nvPr>
        </p:nvSpPr>
        <p:spPr>
          <a:xfrm>
            <a:off x="1022775" y="2700867"/>
            <a:ext cx="8596668" cy="728133"/>
          </a:xfrm>
        </p:spPr>
        <p:txBody>
          <a:bodyPr/>
          <a:lstStyle/>
          <a:p>
            <a:pPr algn="ctr"/>
            <a:r>
              <a:rPr lang="en-US" dirty="0"/>
              <a:t>MobileNetV1</a:t>
            </a:r>
          </a:p>
        </p:txBody>
      </p:sp>
    </p:spTree>
    <p:extLst>
      <p:ext uri="{BB962C8B-B14F-4D97-AF65-F5344CB8AC3E}">
        <p14:creationId xmlns:p14="http://schemas.microsoft.com/office/powerpoint/2010/main" val="848736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dirty="0"/>
              <a:t>M</a:t>
            </a:r>
            <a:r>
              <a:rPr lang="en-SG" dirty="0"/>
              <a:t>obileNetV1</a:t>
            </a:r>
            <a:endParaRPr dirty="0"/>
          </a:p>
        </p:txBody>
      </p:sp>
      <p:sp>
        <p:nvSpPr>
          <p:cNvPr id="217" name="Google Shape;217;p11"/>
          <p:cNvSpPr txBox="1">
            <a:spLocks noGrp="1"/>
          </p:cNvSpPr>
          <p:nvPr>
            <p:ph type="body" idx="1"/>
          </p:nvPr>
        </p:nvSpPr>
        <p:spPr>
          <a:xfrm>
            <a:off x="536398" y="1392702"/>
            <a:ext cx="5169793" cy="340580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ct val="80000"/>
              <a:buNone/>
            </a:pPr>
            <a:r>
              <a:rPr lang="en-SG" sz="2400" dirty="0"/>
              <a:t>Advantages</a:t>
            </a:r>
            <a:endParaRPr dirty="0"/>
          </a:p>
          <a:p>
            <a:pPr marL="342900" lvl="0" indent="-342900" algn="l" rtl="0">
              <a:spcBef>
                <a:spcPts val="1000"/>
              </a:spcBef>
              <a:spcAft>
                <a:spcPts val="0"/>
              </a:spcAft>
              <a:buSzPct val="80000"/>
              <a:buChar char="►"/>
            </a:pPr>
            <a:r>
              <a:rPr lang="en-SG" sz="2400" dirty="0"/>
              <a:t>Sufficiently high accuracy</a:t>
            </a:r>
            <a:endParaRPr dirty="0"/>
          </a:p>
          <a:p>
            <a:pPr marL="342900" lvl="0" indent="-342900" algn="l" rtl="0">
              <a:spcBef>
                <a:spcPts val="1000"/>
              </a:spcBef>
              <a:spcAft>
                <a:spcPts val="0"/>
              </a:spcAft>
              <a:buSzPct val="80000"/>
              <a:buChar char="►"/>
            </a:pPr>
            <a:r>
              <a:rPr lang="en-SG" sz="2400" dirty="0"/>
              <a:t>Low computational complexity</a:t>
            </a:r>
            <a:endParaRPr dirty="0"/>
          </a:p>
          <a:p>
            <a:pPr marL="342900" lvl="0" indent="-342900" algn="l" rtl="0">
              <a:spcBef>
                <a:spcPts val="1000"/>
              </a:spcBef>
              <a:spcAft>
                <a:spcPts val="0"/>
              </a:spcAft>
              <a:buSzPct val="80000"/>
              <a:buChar char="►"/>
            </a:pPr>
            <a:r>
              <a:rPr lang="en-SG" sz="2400" dirty="0"/>
              <a:t>Low energy usage</a:t>
            </a:r>
            <a:endParaRPr dirty="0"/>
          </a:p>
          <a:p>
            <a:pPr marL="342900" lvl="0" indent="-342900" algn="l" rtl="0">
              <a:spcBef>
                <a:spcPts val="1000"/>
              </a:spcBef>
              <a:spcAft>
                <a:spcPts val="0"/>
              </a:spcAft>
              <a:buSzPct val="80000"/>
              <a:buChar char="►"/>
            </a:pPr>
            <a:r>
              <a:rPr lang="en-SG" sz="2400" dirty="0"/>
              <a:t>Small model size</a:t>
            </a:r>
            <a:endParaRPr dirty="0"/>
          </a:p>
          <a:p>
            <a:pPr marL="342900" lvl="0" indent="-267716" algn="l" rtl="0">
              <a:spcBef>
                <a:spcPts val="1000"/>
              </a:spcBef>
              <a:spcAft>
                <a:spcPts val="0"/>
              </a:spcAft>
              <a:buSzPct val="80000"/>
              <a:buNone/>
            </a:pPr>
            <a:endParaRPr lang="en-US" sz="1600" dirty="0"/>
          </a:p>
          <a:p>
            <a:pPr marL="342900" lvl="0" indent="-267716" algn="l" rtl="0">
              <a:spcBef>
                <a:spcPts val="1000"/>
              </a:spcBef>
              <a:spcAft>
                <a:spcPts val="0"/>
              </a:spcAft>
              <a:buSzPct val="80000"/>
              <a:buNone/>
            </a:pPr>
            <a:endParaRPr sz="1600" dirty="0"/>
          </a:p>
        </p:txBody>
      </p:sp>
      <p:pic>
        <p:nvPicPr>
          <p:cNvPr id="2" name="Picture 1">
            <a:extLst>
              <a:ext uri="{FF2B5EF4-FFF2-40B4-BE49-F238E27FC236}">
                <a16:creationId xmlns:a16="http://schemas.microsoft.com/office/drawing/2014/main" id="{135A7A45-5223-48FB-BDCF-6A4422F4EDB5}"/>
              </a:ext>
            </a:extLst>
          </p:cNvPr>
          <p:cNvPicPr>
            <a:picLocks noChangeAspect="1"/>
          </p:cNvPicPr>
          <p:nvPr/>
        </p:nvPicPr>
        <p:blipFill>
          <a:blip r:embed="rId3"/>
          <a:stretch>
            <a:fillRect/>
          </a:stretch>
        </p:blipFill>
        <p:spPr>
          <a:xfrm>
            <a:off x="5706191" y="303884"/>
            <a:ext cx="6251346" cy="6250232"/>
          </a:xfrm>
          <a:prstGeom prst="rect">
            <a:avLst/>
          </a:prstGeom>
        </p:spPr>
      </p:pic>
      <p:pic>
        <p:nvPicPr>
          <p:cNvPr id="3" name="Picture 2">
            <a:extLst>
              <a:ext uri="{FF2B5EF4-FFF2-40B4-BE49-F238E27FC236}">
                <a16:creationId xmlns:a16="http://schemas.microsoft.com/office/drawing/2014/main" id="{F075A270-D13E-4CF9-A465-A2FB28690443}"/>
              </a:ext>
            </a:extLst>
          </p:cNvPr>
          <p:cNvPicPr>
            <a:picLocks noChangeAspect="1"/>
          </p:cNvPicPr>
          <p:nvPr/>
        </p:nvPicPr>
        <p:blipFill>
          <a:blip r:embed="rId4"/>
          <a:stretch>
            <a:fillRect/>
          </a:stretch>
        </p:blipFill>
        <p:spPr>
          <a:xfrm>
            <a:off x="381651" y="3964744"/>
            <a:ext cx="5169793" cy="2787748"/>
          </a:xfrm>
          <a:prstGeom prst="rect">
            <a:avLst/>
          </a:prstGeom>
        </p:spPr>
      </p:pic>
    </p:spTree>
    <p:extLst>
      <p:ext uri="{BB962C8B-B14F-4D97-AF65-F5344CB8AC3E}">
        <p14:creationId xmlns:p14="http://schemas.microsoft.com/office/powerpoint/2010/main" val="1135005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accent1"/>
              </a:buClr>
              <a:buSzPts val="3600"/>
              <a:buFont typeface="Trebuchet MS"/>
              <a:buNone/>
            </a:pPr>
            <a:r>
              <a:rPr lang="en-SG" dirty="0"/>
              <a:t>Why </a:t>
            </a:r>
            <a:r>
              <a:rPr lang="en-SG" dirty="0" err="1"/>
              <a:t>MobileNet</a:t>
            </a:r>
            <a:br>
              <a:rPr lang="en-SG" dirty="0"/>
            </a:br>
            <a:br>
              <a:rPr lang="en-SG" dirty="0"/>
            </a:br>
            <a:br>
              <a:rPr lang="en-SG" dirty="0"/>
            </a:br>
            <a:endParaRPr dirty="0"/>
          </a:p>
        </p:txBody>
      </p:sp>
      <p:pic>
        <p:nvPicPr>
          <p:cNvPr id="4" name="Picture 3">
            <a:extLst>
              <a:ext uri="{FF2B5EF4-FFF2-40B4-BE49-F238E27FC236}">
                <a16:creationId xmlns:a16="http://schemas.microsoft.com/office/drawing/2014/main" id="{A348FCE3-CAF5-49A0-B255-D9E0A7BEC806}"/>
              </a:ext>
            </a:extLst>
          </p:cNvPr>
          <p:cNvPicPr>
            <a:picLocks noChangeAspect="1"/>
          </p:cNvPicPr>
          <p:nvPr/>
        </p:nvPicPr>
        <p:blipFill>
          <a:blip r:embed="rId3"/>
          <a:stretch>
            <a:fillRect/>
          </a:stretch>
        </p:blipFill>
        <p:spPr>
          <a:xfrm>
            <a:off x="0" y="1333500"/>
            <a:ext cx="12192000" cy="5524500"/>
          </a:xfrm>
          <a:prstGeom prst="rect">
            <a:avLst/>
          </a:prstGeom>
        </p:spPr>
      </p:pic>
    </p:spTree>
    <p:extLst>
      <p:ext uri="{BB962C8B-B14F-4D97-AF65-F5344CB8AC3E}">
        <p14:creationId xmlns:p14="http://schemas.microsoft.com/office/powerpoint/2010/main" val="1453598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accent1"/>
              </a:buClr>
              <a:buSzPts val="3600"/>
              <a:buFont typeface="Trebuchet MS"/>
              <a:buNone/>
            </a:pPr>
            <a:r>
              <a:rPr lang="en-SG" dirty="0"/>
              <a:t>Why </a:t>
            </a:r>
            <a:r>
              <a:rPr lang="en-SG" dirty="0" err="1"/>
              <a:t>MobileNet</a:t>
            </a:r>
            <a:r>
              <a:rPr lang="en-SG" dirty="0"/>
              <a:t> </a:t>
            </a:r>
            <a:r>
              <a:rPr lang="en-SG" dirty="0" err="1"/>
              <a:t>Comparision</a:t>
            </a:r>
            <a:br>
              <a:rPr lang="en-SG" dirty="0"/>
            </a:br>
            <a:br>
              <a:rPr lang="en-SG" dirty="0"/>
            </a:br>
            <a:br>
              <a:rPr lang="en-SG" dirty="0"/>
            </a:br>
            <a:br>
              <a:rPr lang="en-SG" dirty="0"/>
            </a:br>
            <a:endParaRPr dirty="0"/>
          </a:p>
        </p:txBody>
      </p:sp>
      <p:pic>
        <p:nvPicPr>
          <p:cNvPr id="2" name="Picture 1">
            <a:extLst>
              <a:ext uri="{FF2B5EF4-FFF2-40B4-BE49-F238E27FC236}">
                <a16:creationId xmlns:a16="http://schemas.microsoft.com/office/drawing/2014/main" id="{65DF5BA7-73AE-4E84-8F3A-2BF84FD606C0}"/>
              </a:ext>
            </a:extLst>
          </p:cNvPr>
          <p:cNvPicPr>
            <a:picLocks noChangeAspect="1"/>
          </p:cNvPicPr>
          <p:nvPr/>
        </p:nvPicPr>
        <p:blipFill>
          <a:blip r:embed="rId3"/>
          <a:stretch>
            <a:fillRect/>
          </a:stretch>
        </p:blipFill>
        <p:spPr>
          <a:xfrm>
            <a:off x="710159" y="1822425"/>
            <a:ext cx="8596668" cy="4029075"/>
          </a:xfrm>
          <a:prstGeom prst="rect">
            <a:avLst/>
          </a:prstGeom>
        </p:spPr>
      </p:pic>
    </p:spTree>
    <p:extLst>
      <p:ext uri="{BB962C8B-B14F-4D97-AF65-F5344CB8AC3E}">
        <p14:creationId xmlns:p14="http://schemas.microsoft.com/office/powerpoint/2010/main" val="3015728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SG" dirty="0"/>
              <a:t>Experiments Conducted for MobileNetv1</a:t>
            </a:r>
            <a:endParaRPr dirty="0"/>
          </a:p>
        </p:txBody>
      </p:sp>
      <p:graphicFrame>
        <p:nvGraphicFramePr>
          <p:cNvPr id="4" name="Table 3">
            <a:extLst>
              <a:ext uri="{FF2B5EF4-FFF2-40B4-BE49-F238E27FC236}">
                <a16:creationId xmlns:a16="http://schemas.microsoft.com/office/drawing/2014/main" id="{927AC05A-58A3-4FB9-9188-70FC230C6AF2}"/>
              </a:ext>
            </a:extLst>
          </p:cNvPr>
          <p:cNvGraphicFramePr>
            <a:graphicFrameLocks noGrp="1"/>
          </p:cNvGraphicFramePr>
          <p:nvPr>
            <p:extLst>
              <p:ext uri="{D42A27DB-BD31-4B8C-83A1-F6EECF244321}">
                <p14:modId xmlns:p14="http://schemas.microsoft.com/office/powerpoint/2010/main" val="3268028309"/>
              </p:ext>
            </p:extLst>
          </p:nvPr>
        </p:nvGraphicFramePr>
        <p:xfrm>
          <a:off x="1" y="1578708"/>
          <a:ext cx="12191999" cy="4118707"/>
        </p:xfrm>
        <a:graphic>
          <a:graphicData uri="http://schemas.openxmlformats.org/drawingml/2006/table">
            <a:tbl>
              <a:tblPr firstRow="1" firstCol="1" bandRow="1">
                <a:tableStyleId>{A1E8E7E8-B319-456D-BC86-DDA468F0FB47}</a:tableStyleId>
              </a:tblPr>
              <a:tblGrid>
                <a:gridCol w="766684">
                  <a:extLst>
                    <a:ext uri="{9D8B030D-6E8A-4147-A177-3AD203B41FA5}">
                      <a16:colId xmlns:a16="http://schemas.microsoft.com/office/drawing/2014/main" val="3910781231"/>
                    </a:ext>
                  </a:extLst>
                </a:gridCol>
                <a:gridCol w="1090952">
                  <a:extLst>
                    <a:ext uri="{9D8B030D-6E8A-4147-A177-3AD203B41FA5}">
                      <a16:colId xmlns:a16="http://schemas.microsoft.com/office/drawing/2014/main" val="3166803552"/>
                    </a:ext>
                  </a:extLst>
                </a:gridCol>
                <a:gridCol w="1491119">
                  <a:extLst>
                    <a:ext uri="{9D8B030D-6E8A-4147-A177-3AD203B41FA5}">
                      <a16:colId xmlns:a16="http://schemas.microsoft.com/office/drawing/2014/main" val="627658079"/>
                    </a:ext>
                  </a:extLst>
                </a:gridCol>
                <a:gridCol w="1314618">
                  <a:extLst>
                    <a:ext uri="{9D8B030D-6E8A-4147-A177-3AD203B41FA5}">
                      <a16:colId xmlns:a16="http://schemas.microsoft.com/office/drawing/2014/main" val="2918045951"/>
                    </a:ext>
                  </a:extLst>
                </a:gridCol>
                <a:gridCol w="1486553">
                  <a:extLst>
                    <a:ext uri="{9D8B030D-6E8A-4147-A177-3AD203B41FA5}">
                      <a16:colId xmlns:a16="http://schemas.microsoft.com/office/drawing/2014/main" val="752169766"/>
                    </a:ext>
                  </a:extLst>
                </a:gridCol>
                <a:gridCol w="1593060">
                  <a:extLst>
                    <a:ext uri="{9D8B030D-6E8A-4147-A177-3AD203B41FA5}">
                      <a16:colId xmlns:a16="http://schemas.microsoft.com/office/drawing/2014/main" val="1407441127"/>
                    </a:ext>
                  </a:extLst>
                </a:gridCol>
                <a:gridCol w="1456124">
                  <a:extLst>
                    <a:ext uri="{9D8B030D-6E8A-4147-A177-3AD203B41FA5}">
                      <a16:colId xmlns:a16="http://schemas.microsoft.com/office/drawing/2014/main" val="4075517074"/>
                    </a:ext>
                  </a:extLst>
                </a:gridCol>
                <a:gridCol w="969228">
                  <a:extLst>
                    <a:ext uri="{9D8B030D-6E8A-4147-A177-3AD203B41FA5}">
                      <a16:colId xmlns:a16="http://schemas.microsoft.com/office/drawing/2014/main" val="3162287854"/>
                    </a:ext>
                  </a:extLst>
                </a:gridCol>
                <a:gridCol w="2023661">
                  <a:extLst>
                    <a:ext uri="{9D8B030D-6E8A-4147-A177-3AD203B41FA5}">
                      <a16:colId xmlns:a16="http://schemas.microsoft.com/office/drawing/2014/main" val="4108242717"/>
                    </a:ext>
                  </a:extLst>
                </a:gridCol>
              </a:tblGrid>
              <a:tr h="1176772">
                <a:tc>
                  <a:txBody>
                    <a:bodyPr/>
                    <a:lstStyle/>
                    <a:p>
                      <a:pPr>
                        <a:spcBef>
                          <a:spcPts val="600"/>
                        </a:spcBef>
                        <a:spcAft>
                          <a:spcPts val="600"/>
                        </a:spcAft>
                      </a:pPr>
                      <a:r>
                        <a:rPr lang="en-SG" sz="2400" dirty="0">
                          <a:effectLst/>
                        </a:rPr>
                        <a:t>Run</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Batch size</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 Epochs</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Learning rate</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err="1">
                          <a:effectLst/>
                        </a:rPr>
                        <a:t>Parameteters</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Optimizer</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ES – Patience</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Loss</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Accuracy</a:t>
                      </a:r>
                      <a:endParaRPr lang="en-SG" sz="24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2954775681"/>
                  </a:ext>
                </a:extLst>
              </a:tr>
              <a:tr h="588387">
                <a:tc>
                  <a:txBody>
                    <a:bodyPr/>
                    <a:lstStyle/>
                    <a:p>
                      <a:pPr>
                        <a:spcBef>
                          <a:spcPts val="600"/>
                        </a:spcBef>
                        <a:spcAft>
                          <a:spcPts val="600"/>
                        </a:spcAft>
                      </a:pPr>
                      <a:r>
                        <a:rPr lang="en-US" sz="2400" dirty="0">
                          <a:effectLst/>
                          <a:latin typeface="Arial" panose="020B0604020202020204" pitchFamily="34" charset="0"/>
                          <a:ea typeface="Arial" panose="020B0604020202020204" pitchFamily="34" charset="0"/>
                        </a:rPr>
                        <a:t>1</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US" sz="2400" dirty="0">
                          <a:effectLst/>
                          <a:latin typeface="Arial" panose="020B0604020202020204" pitchFamily="34" charset="0"/>
                          <a:ea typeface="Arial" panose="020B0604020202020204" pitchFamily="34" charset="0"/>
                        </a:rPr>
                        <a:t>3</a:t>
                      </a:r>
                      <a:r>
                        <a:rPr lang="en-SG" sz="2400" dirty="0">
                          <a:effectLst/>
                          <a:latin typeface="Arial" panose="020B0604020202020204" pitchFamily="34" charset="0"/>
                          <a:ea typeface="Arial" panose="020B0604020202020204" pitchFamily="34" charset="0"/>
                        </a:rPr>
                        <a:t>2</a:t>
                      </a:r>
                    </a:p>
                  </a:txBody>
                  <a:tcPr marL="68580" marR="68580" marT="0" marB="0"/>
                </a:tc>
                <a:tc>
                  <a:txBody>
                    <a:bodyPr/>
                    <a:lstStyle/>
                    <a:p>
                      <a:pPr>
                        <a:spcBef>
                          <a:spcPts val="600"/>
                        </a:spcBef>
                        <a:spcAft>
                          <a:spcPts val="600"/>
                        </a:spcAft>
                      </a:pPr>
                      <a:r>
                        <a:rPr lang="en-SG" sz="2400" dirty="0">
                          <a:effectLst/>
                        </a:rPr>
                        <a:t>83/200</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0.001</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44,263</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a:effectLst/>
                        </a:rPr>
                        <a:t>NAdam</a:t>
                      </a:r>
                      <a:endParaRPr lang="en-SG" sz="240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a:effectLst/>
                        </a:rPr>
                        <a:t>20</a:t>
                      </a:r>
                      <a:endParaRPr lang="en-SG" sz="240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1.68</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50.10%</a:t>
                      </a:r>
                      <a:endParaRPr lang="en-SG" sz="24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2437924542"/>
                  </a:ext>
                </a:extLst>
              </a:tr>
              <a:tr h="588387">
                <a:tc>
                  <a:txBody>
                    <a:bodyPr/>
                    <a:lstStyle/>
                    <a:p>
                      <a:pPr>
                        <a:spcBef>
                          <a:spcPts val="600"/>
                        </a:spcBef>
                        <a:spcAft>
                          <a:spcPts val="600"/>
                        </a:spcAft>
                      </a:pPr>
                      <a:r>
                        <a:rPr lang="en-US" sz="2400" dirty="0">
                          <a:effectLst/>
                          <a:latin typeface="Arial" panose="020B0604020202020204" pitchFamily="34" charset="0"/>
                          <a:ea typeface="Arial" panose="020B0604020202020204" pitchFamily="34" charset="0"/>
                        </a:rPr>
                        <a:t>2</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a:effectLst/>
                        </a:rPr>
                        <a:t>128</a:t>
                      </a:r>
                      <a:endParaRPr lang="en-SG" sz="240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194/200</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0.001</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US" sz="2400" dirty="0">
                          <a:effectLst/>
                          <a:latin typeface="Arial" panose="020B0604020202020204" pitchFamily="34" charset="0"/>
                          <a:ea typeface="Arial" panose="020B0604020202020204" pitchFamily="34" charset="0"/>
                        </a:rPr>
                        <a:t>7</a:t>
                      </a:r>
                      <a:r>
                        <a:rPr lang="en-SG" sz="2400" dirty="0">
                          <a:effectLst/>
                          <a:latin typeface="Arial" panose="020B0604020202020204" pitchFamily="34" charset="0"/>
                          <a:ea typeface="Arial" panose="020B0604020202020204" pitchFamily="34" charset="0"/>
                        </a:rPr>
                        <a:t>6,327</a:t>
                      </a:r>
                    </a:p>
                  </a:txBody>
                  <a:tcPr marL="68580" marR="68580" marT="0" marB="0"/>
                </a:tc>
                <a:tc>
                  <a:txBody>
                    <a:bodyPr/>
                    <a:lstStyle/>
                    <a:p>
                      <a:pPr>
                        <a:spcBef>
                          <a:spcPts val="600"/>
                        </a:spcBef>
                        <a:spcAft>
                          <a:spcPts val="600"/>
                        </a:spcAft>
                      </a:pPr>
                      <a:r>
                        <a:rPr lang="en-SG" sz="2400" dirty="0" err="1">
                          <a:effectLst/>
                        </a:rPr>
                        <a:t>NAdam</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a:effectLst/>
                        </a:rPr>
                        <a:t>20</a:t>
                      </a:r>
                      <a:endParaRPr lang="en-SG" sz="240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1.41</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46.92%</a:t>
                      </a:r>
                      <a:endParaRPr lang="en-SG" sz="24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112194974"/>
                  </a:ext>
                </a:extLst>
              </a:tr>
              <a:tr h="588387">
                <a:tc>
                  <a:txBody>
                    <a:bodyPr/>
                    <a:lstStyle/>
                    <a:p>
                      <a:pPr>
                        <a:spcBef>
                          <a:spcPts val="600"/>
                        </a:spcBef>
                        <a:spcAft>
                          <a:spcPts val="600"/>
                        </a:spcAft>
                      </a:pPr>
                      <a:r>
                        <a:rPr lang="en-US" sz="2400" dirty="0">
                          <a:effectLst/>
                          <a:latin typeface="Arial" panose="020B0604020202020204" pitchFamily="34" charset="0"/>
                          <a:ea typeface="Arial" panose="020B0604020202020204" pitchFamily="34" charset="0"/>
                        </a:rPr>
                        <a:t>3</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US" sz="2400" dirty="0">
                          <a:effectLst/>
                          <a:latin typeface="Arial" panose="020B0604020202020204" pitchFamily="34" charset="0"/>
                          <a:ea typeface="Arial" panose="020B0604020202020204" pitchFamily="34" charset="0"/>
                        </a:rPr>
                        <a:t>6</a:t>
                      </a:r>
                      <a:r>
                        <a:rPr lang="en-SG" sz="2400" dirty="0">
                          <a:effectLst/>
                          <a:latin typeface="Arial" panose="020B0604020202020204" pitchFamily="34" charset="0"/>
                          <a:ea typeface="Arial" panose="020B0604020202020204" pitchFamily="34" charset="0"/>
                        </a:rPr>
                        <a:t>4</a:t>
                      </a:r>
                    </a:p>
                  </a:txBody>
                  <a:tcPr marL="68580" marR="68580" marT="0" marB="0"/>
                </a:tc>
                <a:tc>
                  <a:txBody>
                    <a:bodyPr/>
                    <a:lstStyle/>
                    <a:p>
                      <a:pPr>
                        <a:spcBef>
                          <a:spcPts val="600"/>
                        </a:spcBef>
                        <a:spcAft>
                          <a:spcPts val="600"/>
                        </a:spcAft>
                      </a:pPr>
                      <a:r>
                        <a:rPr lang="en-SG" sz="2400" dirty="0">
                          <a:effectLst/>
                        </a:rPr>
                        <a:t>197/200</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0.0001</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US" sz="2400" dirty="0">
                          <a:effectLst/>
                          <a:latin typeface="Arial" panose="020B0604020202020204" pitchFamily="34" charset="0"/>
                          <a:ea typeface="Arial" panose="020B0604020202020204" pitchFamily="34" charset="0"/>
                        </a:rPr>
                        <a:t>7</a:t>
                      </a:r>
                      <a:r>
                        <a:rPr lang="en-SG" sz="2400" dirty="0">
                          <a:effectLst/>
                          <a:latin typeface="Arial" panose="020B0604020202020204" pitchFamily="34" charset="0"/>
                          <a:ea typeface="Arial" panose="020B0604020202020204" pitchFamily="34" charset="0"/>
                        </a:rPr>
                        <a:t>6,327</a:t>
                      </a:r>
                    </a:p>
                  </a:txBody>
                  <a:tcPr marL="68580" marR="68580" marT="0" marB="0"/>
                </a:tc>
                <a:tc>
                  <a:txBody>
                    <a:bodyPr/>
                    <a:lstStyle/>
                    <a:p>
                      <a:pPr>
                        <a:spcBef>
                          <a:spcPts val="600"/>
                        </a:spcBef>
                        <a:spcAft>
                          <a:spcPts val="600"/>
                        </a:spcAft>
                      </a:pPr>
                      <a:r>
                        <a:rPr lang="en-SG" sz="2400" dirty="0">
                          <a:effectLst/>
                        </a:rPr>
                        <a:t>Adam</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a:effectLst/>
                        </a:rPr>
                        <a:t>20</a:t>
                      </a:r>
                      <a:endParaRPr lang="en-SG" sz="240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1.66</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34.02%</a:t>
                      </a:r>
                      <a:endParaRPr lang="en-SG" sz="24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2735554378"/>
                  </a:ext>
                </a:extLst>
              </a:tr>
              <a:tr h="588387">
                <a:tc>
                  <a:txBody>
                    <a:bodyPr/>
                    <a:lstStyle/>
                    <a:p>
                      <a:pPr>
                        <a:spcBef>
                          <a:spcPts val="600"/>
                        </a:spcBef>
                        <a:spcAft>
                          <a:spcPts val="600"/>
                        </a:spcAft>
                      </a:pPr>
                      <a:r>
                        <a:rPr lang="en-US" sz="2400" dirty="0">
                          <a:effectLst/>
                          <a:latin typeface="Arial" panose="020B0604020202020204" pitchFamily="34" charset="0"/>
                          <a:ea typeface="Arial" panose="020B0604020202020204" pitchFamily="34" charset="0"/>
                        </a:rPr>
                        <a:t>4</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US" sz="2400" dirty="0">
                          <a:effectLst/>
                          <a:latin typeface="Arial" panose="020B0604020202020204" pitchFamily="34" charset="0"/>
                          <a:ea typeface="Arial" panose="020B0604020202020204" pitchFamily="34" charset="0"/>
                        </a:rPr>
                        <a:t>1</a:t>
                      </a:r>
                      <a:r>
                        <a:rPr lang="en-SG" sz="2400" dirty="0">
                          <a:effectLst/>
                          <a:latin typeface="Arial" panose="020B0604020202020204" pitchFamily="34" charset="0"/>
                          <a:ea typeface="Arial" panose="020B0604020202020204" pitchFamily="34" charset="0"/>
                        </a:rPr>
                        <a:t>28</a:t>
                      </a:r>
                    </a:p>
                  </a:txBody>
                  <a:tcPr marL="68580" marR="68580" marT="0" marB="0"/>
                </a:tc>
                <a:tc>
                  <a:txBody>
                    <a:bodyPr/>
                    <a:lstStyle/>
                    <a:p>
                      <a:pPr>
                        <a:spcBef>
                          <a:spcPts val="600"/>
                        </a:spcBef>
                        <a:spcAft>
                          <a:spcPts val="600"/>
                        </a:spcAft>
                      </a:pPr>
                      <a:r>
                        <a:rPr lang="en-SG" sz="2400" dirty="0">
                          <a:effectLst/>
                        </a:rPr>
                        <a:t>105/200</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0.007</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44,263</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a:effectLst/>
                        </a:rPr>
                        <a:t>NAdam</a:t>
                      </a:r>
                      <a:endParaRPr lang="en-SG" sz="240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a:effectLst/>
                        </a:rPr>
                        <a:t>20</a:t>
                      </a:r>
                      <a:endParaRPr lang="en-SG" sz="240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1.24</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53.39%</a:t>
                      </a:r>
                      <a:endParaRPr lang="en-SG" sz="24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467993402"/>
                  </a:ext>
                </a:extLst>
              </a:tr>
              <a:tr h="588387">
                <a:tc>
                  <a:txBody>
                    <a:bodyPr/>
                    <a:lstStyle/>
                    <a:p>
                      <a:pPr>
                        <a:spcBef>
                          <a:spcPts val="600"/>
                        </a:spcBef>
                        <a:spcAft>
                          <a:spcPts val="600"/>
                        </a:spcAft>
                      </a:pPr>
                      <a:r>
                        <a:rPr lang="en-US" sz="2400" dirty="0">
                          <a:effectLst/>
                          <a:latin typeface="Arial" panose="020B0604020202020204" pitchFamily="34" charset="0"/>
                          <a:ea typeface="Arial" panose="020B0604020202020204" pitchFamily="34" charset="0"/>
                        </a:rPr>
                        <a:t>5</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US" sz="2400" dirty="0">
                          <a:effectLst/>
                          <a:latin typeface="Arial" panose="020B0604020202020204" pitchFamily="34" charset="0"/>
                          <a:ea typeface="Arial" panose="020B0604020202020204" pitchFamily="34" charset="0"/>
                        </a:rPr>
                        <a:t>1</a:t>
                      </a:r>
                      <a:r>
                        <a:rPr lang="en-SG" sz="2400" dirty="0">
                          <a:effectLst/>
                          <a:latin typeface="Arial" panose="020B0604020202020204" pitchFamily="34" charset="0"/>
                          <a:ea typeface="Arial" panose="020B0604020202020204" pitchFamily="34" charset="0"/>
                        </a:rPr>
                        <a:t>28</a:t>
                      </a:r>
                    </a:p>
                  </a:txBody>
                  <a:tcPr marL="68580" marR="68580" marT="0" marB="0"/>
                </a:tc>
                <a:tc>
                  <a:txBody>
                    <a:bodyPr/>
                    <a:lstStyle/>
                    <a:p>
                      <a:pPr>
                        <a:spcBef>
                          <a:spcPts val="600"/>
                        </a:spcBef>
                        <a:spcAft>
                          <a:spcPts val="600"/>
                        </a:spcAft>
                      </a:pPr>
                      <a:r>
                        <a:rPr lang="en-SG" sz="2400" dirty="0">
                          <a:effectLst/>
                        </a:rPr>
                        <a:t>195/200</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a:effectLst/>
                        </a:rPr>
                        <a:t>0.001</a:t>
                      </a:r>
                      <a:endParaRPr lang="en-SG" sz="240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US" sz="2400" dirty="0">
                          <a:effectLst/>
                          <a:latin typeface="Arial" panose="020B0604020202020204" pitchFamily="34" charset="0"/>
                          <a:ea typeface="Arial" panose="020B0604020202020204" pitchFamily="34" charset="0"/>
                        </a:rPr>
                        <a:t>2</a:t>
                      </a:r>
                      <a:r>
                        <a:rPr lang="en-SG" sz="2400" dirty="0">
                          <a:effectLst/>
                          <a:latin typeface="Arial" panose="020B0604020202020204" pitchFamily="34" charset="0"/>
                          <a:ea typeface="Arial" panose="020B0604020202020204" pitchFamily="34" charset="0"/>
                        </a:rPr>
                        <a:t>05063</a:t>
                      </a:r>
                    </a:p>
                  </a:txBody>
                  <a:tcPr marL="68580" marR="68580" marT="0" marB="0"/>
                </a:tc>
                <a:tc>
                  <a:txBody>
                    <a:bodyPr/>
                    <a:lstStyle/>
                    <a:p>
                      <a:pPr>
                        <a:spcBef>
                          <a:spcPts val="600"/>
                        </a:spcBef>
                        <a:spcAft>
                          <a:spcPts val="600"/>
                        </a:spcAft>
                      </a:pPr>
                      <a:r>
                        <a:rPr lang="en-SG" sz="2400">
                          <a:effectLst/>
                        </a:rPr>
                        <a:t>NAdam</a:t>
                      </a:r>
                      <a:endParaRPr lang="en-SG" sz="240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a:effectLst/>
                        </a:rPr>
                        <a:t>20</a:t>
                      </a:r>
                      <a:endParaRPr lang="en-SG" sz="240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1.57</a:t>
                      </a:r>
                      <a:endParaRPr lang="en-SG" sz="2400" dirty="0">
                        <a:effectLst/>
                        <a:latin typeface="Arial" panose="020B0604020202020204" pitchFamily="34" charset="0"/>
                        <a:ea typeface="Arial" panose="020B0604020202020204" pitchFamily="34" charset="0"/>
                      </a:endParaRPr>
                    </a:p>
                  </a:txBody>
                  <a:tcPr marL="68580" marR="68580" marT="0" marB="0"/>
                </a:tc>
                <a:tc>
                  <a:txBody>
                    <a:bodyPr/>
                    <a:lstStyle/>
                    <a:p>
                      <a:pPr>
                        <a:spcBef>
                          <a:spcPts val="600"/>
                        </a:spcBef>
                        <a:spcAft>
                          <a:spcPts val="600"/>
                        </a:spcAft>
                      </a:pPr>
                      <a:r>
                        <a:rPr lang="en-SG" sz="2400" dirty="0">
                          <a:effectLst/>
                        </a:rPr>
                        <a:t>38.95%</a:t>
                      </a:r>
                      <a:endParaRPr lang="en-SG" sz="24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637120123"/>
                  </a:ext>
                </a:extLst>
              </a:tr>
            </a:tbl>
          </a:graphicData>
        </a:graphic>
      </p:graphicFrame>
    </p:spTree>
    <p:extLst>
      <p:ext uri="{BB962C8B-B14F-4D97-AF65-F5344CB8AC3E}">
        <p14:creationId xmlns:p14="http://schemas.microsoft.com/office/powerpoint/2010/main" val="318170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5"/>
          <p:cNvSpPr txBox="1">
            <a:spLocks noGrp="1"/>
          </p:cNvSpPr>
          <p:nvPr>
            <p:ph type="title"/>
          </p:nvPr>
        </p:nvSpPr>
        <p:spPr>
          <a:xfrm>
            <a:off x="677334" y="609600"/>
            <a:ext cx="6337598" cy="132080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accent1"/>
              </a:buClr>
              <a:buSzPct val="100000"/>
              <a:buFont typeface="Trebuchet MS"/>
              <a:buNone/>
            </a:pPr>
            <a:r>
              <a:rPr lang="en-SG" dirty="0"/>
              <a:t>Observation with confusion matrix – MobileNetV1 </a:t>
            </a:r>
            <a:br>
              <a:rPr lang="en-SG" sz="3600" dirty="0"/>
            </a:br>
            <a:endParaRPr dirty="0"/>
          </a:p>
        </p:txBody>
      </p:sp>
      <p:sp>
        <p:nvSpPr>
          <p:cNvPr id="245" name="Google Shape;245;p15"/>
          <p:cNvSpPr txBox="1">
            <a:spLocks noGrp="1"/>
          </p:cNvSpPr>
          <p:nvPr>
            <p:ph type="body" idx="1"/>
          </p:nvPr>
        </p:nvSpPr>
        <p:spPr>
          <a:xfrm>
            <a:off x="536398" y="1930400"/>
            <a:ext cx="6478534" cy="329829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920"/>
              <a:buChar char="►"/>
            </a:pPr>
            <a:r>
              <a:rPr lang="en-SG" sz="2400" dirty="0"/>
              <a:t>HAPPY is getting the highest prediction accuracy, while disgust is having the lowest.</a:t>
            </a:r>
            <a:endParaRPr dirty="0"/>
          </a:p>
          <a:p>
            <a:pPr marL="0" lvl="0" indent="0" algn="l" rtl="0">
              <a:spcBef>
                <a:spcPts val="1200"/>
              </a:spcBef>
              <a:spcAft>
                <a:spcPts val="0"/>
              </a:spcAft>
              <a:buSzPts val="1920"/>
              <a:buNone/>
            </a:pPr>
            <a:endParaRPr dirty="0"/>
          </a:p>
        </p:txBody>
      </p:sp>
      <p:pic>
        <p:nvPicPr>
          <p:cNvPr id="6" name="Picture 5">
            <a:extLst>
              <a:ext uri="{FF2B5EF4-FFF2-40B4-BE49-F238E27FC236}">
                <a16:creationId xmlns:a16="http://schemas.microsoft.com/office/drawing/2014/main" id="{EEB3D14B-1ACE-48B7-98F9-BA3684246087}"/>
              </a:ext>
            </a:extLst>
          </p:cNvPr>
          <p:cNvPicPr/>
          <p:nvPr/>
        </p:nvPicPr>
        <p:blipFill>
          <a:blip r:embed="rId3"/>
          <a:stretch>
            <a:fillRect/>
          </a:stretch>
        </p:blipFill>
        <p:spPr>
          <a:xfrm>
            <a:off x="6743700" y="171450"/>
            <a:ext cx="5448301" cy="6686550"/>
          </a:xfrm>
          <a:prstGeom prst="rect">
            <a:avLst/>
          </a:prstGeom>
        </p:spPr>
      </p:pic>
      <p:pic>
        <p:nvPicPr>
          <p:cNvPr id="7" name="Picture 6">
            <a:extLst>
              <a:ext uri="{FF2B5EF4-FFF2-40B4-BE49-F238E27FC236}">
                <a16:creationId xmlns:a16="http://schemas.microsoft.com/office/drawing/2014/main" id="{265D54E8-7133-43AC-A26C-3CAD15E8645C}"/>
              </a:ext>
            </a:extLst>
          </p:cNvPr>
          <p:cNvPicPr/>
          <p:nvPr/>
        </p:nvPicPr>
        <p:blipFill>
          <a:blip r:embed="rId4"/>
          <a:stretch>
            <a:fillRect/>
          </a:stretch>
        </p:blipFill>
        <p:spPr>
          <a:xfrm>
            <a:off x="400050" y="3429001"/>
            <a:ext cx="6343650" cy="2819400"/>
          </a:xfrm>
          <a:prstGeom prst="rect">
            <a:avLst/>
          </a:prstGeom>
        </p:spPr>
      </p:pic>
    </p:spTree>
    <p:extLst>
      <p:ext uri="{BB962C8B-B14F-4D97-AF65-F5344CB8AC3E}">
        <p14:creationId xmlns:p14="http://schemas.microsoft.com/office/powerpoint/2010/main" val="318863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9"/>
          <p:cNvSpPr txBox="1">
            <a:spLocks noGrp="1"/>
          </p:cNvSpPr>
          <p:nvPr>
            <p:ph type="title"/>
          </p:nvPr>
        </p:nvSpPr>
        <p:spPr>
          <a:xfrm>
            <a:off x="601833" y="128398"/>
            <a:ext cx="8596668" cy="643389"/>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accent1"/>
              </a:buClr>
              <a:buSzPct val="100000"/>
              <a:buFont typeface="Trebuchet MS"/>
              <a:buNone/>
            </a:pPr>
            <a:r>
              <a:rPr lang="en-SG" dirty="0"/>
              <a:t>Validation Accuracy and Loss from the best model</a:t>
            </a:r>
            <a:endParaRPr dirty="0"/>
          </a:p>
        </p:txBody>
      </p:sp>
      <p:pic>
        <p:nvPicPr>
          <p:cNvPr id="6" name="Picture 5">
            <a:extLst>
              <a:ext uri="{FF2B5EF4-FFF2-40B4-BE49-F238E27FC236}">
                <a16:creationId xmlns:a16="http://schemas.microsoft.com/office/drawing/2014/main" id="{CD34B853-E058-407D-B5EC-1C5704F1DB7D}"/>
              </a:ext>
            </a:extLst>
          </p:cNvPr>
          <p:cNvPicPr/>
          <p:nvPr/>
        </p:nvPicPr>
        <p:blipFill>
          <a:blip r:embed="rId3"/>
          <a:stretch>
            <a:fillRect/>
          </a:stretch>
        </p:blipFill>
        <p:spPr>
          <a:xfrm>
            <a:off x="285750" y="1562100"/>
            <a:ext cx="5410199" cy="4152900"/>
          </a:xfrm>
          <a:prstGeom prst="rect">
            <a:avLst/>
          </a:prstGeom>
        </p:spPr>
      </p:pic>
      <p:pic>
        <p:nvPicPr>
          <p:cNvPr id="7" name="Picture 6">
            <a:extLst>
              <a:ext uri="{FF2B5EF4-FFF2-40B4-BE49-F238E27FC236}">
                <a16:creationId xmlns:a16="http://schemas.microsoft.com/office/drawing/2014/main" id="{1BF55AB4-63C5-452E-B4F1-379D391860CC}"/>
              </a:ext>
            </a:extLst>
          </p:cNvPr>
          <p:cNvPicPr/>
          <p:nvPr/>
        </p:nvPicPr>
        <p:blipFill>
          <a:blip r:embed="rId4"/>
          <a:stretch>
            <a:fillRect/>
          </a:stretch>
        </p:blipFill>
        <p:spPr>
          <a:xfrm>
            <a:off x="6096000" y="1562100"/>
            <a:ext cx="4514851" cy="4152900"/>
          </a:xfrm>
          <a:prstGeom prst="rect">
            <a:avLst/>
          </a:prstGeom>
        </p:spPr>
      </p:pic>
    </p:spTree>
    <p:extLst>
      <p:ext uri="{BB962C8B-B14F-4D97-AF65-F5344CB8AC3E}">
        <p14:creationId xmlns:p14="http://schemas.microsoft.com/office/powerpoint/2010/main" val="1566722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7"/>
          <p:cNvSpPr txBox="1">
            <a:spLocks noGrp="1"/>
          </p:cNvSpPr>
          <p:nvPr>
            <p:ph type="title"/>
          </p:nvPr>
        </p:nvSpPr>
        <p:spPr>
          <a:xfrm>
            <a:off x="677334" y="609600"/>
            <a:ext cx="11108266"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SG" sz="3600" dirty="0"/>
              <a:t>Improvements  - MobileNetV1</a:t>
            </a:r>
            <a:br>
              <a:rPr lang="en-SG" sz="3600" dirty="0"/>
            </a:br>
            <a:endParaRPr dirty="0"/>
          </a:p>
        </p:txBody>
      </p:sp>
      <p:sp>
        <p:nvSpPr>
          <p:cNvPr id="264" name="Google Shape;264;p17"/>
          <p:cNvSpPr txBox="1">
            <a:spLocks noGrp="1"/>
          </p:cNvSpPr>
          <p:nvPr>
            <p:ph type="body" idx="1"/>
          </p:nvPr>
        </p:nvSpPr>
        <p:spPr>
          <a:xfrm>
            <a:off x="677334" y="1297744"/>
            <a:ext cx="10837332" cy="4262511"/>
          </a:xfrm>
          <a:prstGeom prst="rect">
            <a:avLst/>
          </a:prstGeom>
          <a:noFill/>
          <a:ln>
            <a:noFill/>
          </a:ln>
        </p:spPr>
        <p:txBody>
          <a:bodyPr spcFirstLastPara="1" wrap="square" lIns="91425" tIns="45700" rIns="91425" bIns="45700" anchor="t" anchorCtr="0">
            <a:normAutofit fontScale="25000" lnSpcReduction="20000"/>
          </a:bodyPr>
          <a:lstStyle/>
          <a:p>
            <a:pPr marL="342900" lvl="0" indent="-342900" algn="l" rtl="0">
              <a:spcBef>
                <a:spcPts val="0"/>
              </a:spcBef>
              <a:spcAft>
                <a:spcPts val="0"/>
              </a:spcAft>
              <a:buSzPct val="80000"/>
              <a:buChar char="►"/>
            </a:pPr>
            <a:endParaRPr lang="en-SG" sz="2400" dirty="0"/>
          </a:p>
          <a:p>
            <a:pPr marL="342900" lvl="0" indent="-342900" algn="l" rtl="0">
              <a:spcBef>
                <a:spcPts val="0"/>
              </a:spcBef>
              <a:spcAft>
                <a:spcPts val="0"/>
              </a:spcAft>
              <a:buSzPct val="80000"/>
              <a:buChar char="►"/>
            </a:pPr>
            <a:endParaRPr lang="en-SG" sz="2400" dirty="0"/>
          </a:p>
          <a:p>
            <a:pPr marL="342900" lvl="0" indent="-342900" algn="l" rtl="0">
              <a:spcBef>
                <a:spcPts val="0"/>
              </a:spcBef>
              <a:spcAft>
                <a:spcPts val="0"/>
              </a:spcAft>
              <a:buSzPct val="80000"/>
              <a:buChar char="►"/>
            </a:pPr>
            <a:endParaRPr lang="en-SG" sz="2400" dirty="0"/>
          </a:p>
          <a:p>
            <a:pPr marL="342900" lvl="0" indent="-342900" algn="l" rtl="0">
              <a:spcBef>
                <a:spcPts val="0"/>
              </a:spcBef>
              <a:spcAft>
                <a:spcPts val="0"/>
              </a:spcAft>
              <a:buSzPct val="80000"/>
              <a:buChar char="►"/>
            </a:pPr>
            <a:endParaRPr lang="en-SG" sz="2400" dirty="0"/>
          </a:p>
          <a:p>
            <a:pPr marL="0" lvl="0" indent="0" algn="l" rtl="0">
              <a:spcBef>
                <a:spcPts val="0"/>
              </a:spcBef>
              <a:spcAft>
                <a:spcPts val="0"/>
              </a:spcAft>
              <a:buSzPct val="80000"/>
              <a:buNone/>
            </a:pPr>
            <a:r>
              <a:rPr lang="en-SG" sz="7200" dirty="0"/>
              <a:t>  </a:t>
            </a:r>
            <a:r>
              <a:rPr lang="en-SG" sz="7200" b="1" u="sng" dirty="0"/>
              <a:t>USED</a:t>
            </a:r>
          </a:p>
          <a:p>
            <a:pPr marL="342900" lvl="0" indent="-342900" algn="l" rtl="0">
              <a:spcBef>
                <a:spcPts val="0"/>
              </a:spcBef>
              <a:spcAft>
                <a:spcPts val="0"/>
              </a:spcAft>
              <a:buSzPct val="80000"/>
              <a:buChar char="►"/>
            </a:pPr>
            <a:endParaRPr lang="en-SG" sz="2400" dirty="0"/>
          </a:p>
          <a:p>
            <a:pPr marL="342900" lvl="0" indent="-342900" algn="l" rtl="0">
              <a:spcBef>
                <a:spcPts val="0"/>
              </a:spcBef>
              <a:spcAft>
                <a:spcPts val="0"/>
              </a:spcAft>
              <a:buSzPct val="80000"/>
              <a:buChar char="►"/>
            </a:pPr>
            <a:endParaRPr lang="en-SG" sz="2400" dirty="0"/>
          </a:p>
          <a:p>
            <a:pPr marL="342900" lvl="0" indent="-342900" algn="l" rtl="0">
              <a:spcBef>
                <a:spcPts val="0"/>
              </a:spcBef>
              <a:spcAft>
                <a:spcPts val="0"/>
              </a:spcAft>
              <a:buSzPct val="80000"/>
              <a:buChar char="►"/>
            </a:pPr>
            <a:endParaRPr lang="en-SG" sz="2400" dirty="0"/>
          </a:p>
          <a:p>
            <a:pPr marL="342900" lvl="0" indent="-342900" algn="l" rtl="0">
              <a:spcBef>
                <a:spcPts val="0"/>
              </a:spcBef>
              <a:spcAft>
                <a:spcPts val="0"/>
              </a:spcAft>
              <a:buSzPct val="80000"/>
              <a:buChar char="►"/>
            </a:pPr>
            <a:endParaRPr lang="en-SG" sz="2400" dirty="0"/>
          </a:p>
          <a:p>
            <a:pPr lvl="0" indent="-457200" algn="l" rtl="0">
              <a:spcBef>
                <a:spcPts val="0"/>
              </a:spcBef>
              <a:spcAft>
                <a:spcPts val="0"/>
              </a:spcAft>
              <a:buSzPct val="80000"/>
              <a:buFont typeface="+mj-lt"/>
              <a:buAutoNum type="arabicPeriod"/>
            </a:pPr>
            <a:endParaRPr lang="en-SG" sz="2400" dirty="0"/>
          </a:p>
          <a:p>
            <a:pPr marL="342900" lvl="0" indent="-342900" algn="l" rtl="0">
              <a:spcBef>
                <a:spcPts val="0"/>
              </a:spcBef>
              <a:spcAft>
                <a:spcPts val="0"/>
              </a:spcAft>
              <a:buSzPct val="80000"/>
              <a:buChar char="►"/>
            </a:pPr>
            <a:r>
              <a:rPr lang="en-SG" sz="8000" dirty="0" err="1"/>
              <a:t>ReduceLROnPlateau</a:t>
            </a:r>
            <a:r>
              <a:rPr lang="en-SG" sz="8000" dirty="0"/>
              <a:t> was used to reduce the learning rate when a metric has stopped improving.</a:t>
            </a:r>
          </a:p>
          <a:p>
            <a:pPr marL="0" lvl="0" indent="0" algn="l" rtl="0">
              <a:spcBef>
                <a:spcPts val="0"/>
              </a:spcBef>
              <a:spcAft>
                <a:spcPts val="0"/>
              </a:spcAft>
              <a:buSzPct val="80000"/>
              <a:buNone/>
            </a:pPr>
            <a:endParaRPr lang="en-SG" sz="8000" dirty="0"/>
          </a:p>
          <a:p>
            <a:pPr marL="342900" lvl="0" indent="-342900" algn="l" rtl="0">
              <a:spcBef>
                <a:spcPts val="0"/>
              </a:spcBef>
              <a:spcAft>
                <a:spcPts val="0"/>
              </a:spcAft>
              <a:buSzPct val="80000"/>
              <a:buChar char="►"/>
            </a:pPr>
            <a:r>
              <a:rPr lang="en-SG" sz="8000" dirty="0"/>
              <a:t>Data Augmentation Parameters Used</a:t>
            </a:r>
          </a:p>
          <a:p>
            <a:pPr marL="742950" lvl="1" indent="-285750" algn="l" rtl="0">
              <a:spcBef>
                <a:spcPts val="1600"/>
              </a:spcBef>
              <a:spcAft>
                <a:spcPts val="0"/>
              </a:spcAft>
              <a:buSzPct val="80000"/>
              <a:buChar char="►"/>
            </a:pPr>
            <a:r>
              <a:rPr lang="en-SG" sz="8000" b="0" dirty="0" err="1">
                <a:solidFill>
                  <a:schemeClr val="dk1"/>
                </a:solidFill>
                <a:latin typeface="Courier New"/>
                <a:ea typeface="Courier New"/>
                <a:cs typeface="Courier New"/>
                <a:sym typeface="Courier New"/>
              </a:rPr>
              <a:t>rotation_range</a:t>
            </a:r>
            <a:r>
              <a:rPr lang="en-SG" sz="8000" b="0" dirty="0">
                <a:solidFill>
                  <a:schemeClr val="dk1"/>
                </a:solidFill>
                <a:latin typeface="Courier New"/>
                <a:ea typeface="Courier New"/>
                <a:cs typeface="Courier New"/>
                <a:sym typeface="Courier New"/>
              </a:rPr>
              <a:t>=</a:t>
            </a:r>
            <a:r>
              <a:rPr lang="en-SG" sz="8000" dirty="0">
                <a:solidFill>
                  <a:schemeClr val="dk1"/>
                </a:solidFill>
                <a:latin typeface="Courier New"/>
                <a:ea typeface="Courier New"/>
                <a:cs typeface="Courier New"/>
                <a:sym typeface="Courier New"/>
              </a:rPr>
              <a:t>15</a:t>
            </a:r>
            <a:r>
              <a:rPr lang="en-SG" sz="8000" b="0" dirty="0">
                <a:solidFill>
                  <a:schemeClr val="dk1"/>
                </a:solidFill>
                <a:latin typeface="Courier New"/>
                <a:ea typeface="Courier New"/>
                <a:cs typeface="Courier New"/>
                <a:sym typeface="Courier New"/>
              </a:rPr>
              <a:t>,     Random Rotation</a:t>
            </a:r>
            <a:endParaRPr sz="8000" dirty="0"/>
          </a:p>
          <a:p>
            <a:pPr marL="742950" lvl="1" indent="-285750" algn="l" rtl="0">
              <a:spcBef>
                <a:spcPts val="1000"/>
              </a:spcBef>
              <a:spcAft>
                <a:spcPts val="0"/>
              </a:spcAft>
              <a:buSzPct val="80000"/>
              <a:buChar char="►"/>
            </a:pPr>
            <a:r>
              <a:rPr lang="en-SG" sz="8000" b="0" dirty="0" err="1">
                <a:solidFill>
                  <a:schemeClr val="dk1"/>
                </a:solidFill>
                <a:latin typeface="Courier New"/>
                <a:ea typeface="Courier New"/>
                <a:cs typeface="Courier New"/>
                <a:sym typeface="Courier New"/>
              </a:rPr>
              <a:t>width_shift_range</a:t>
            </a:r>
            <a:r>
              <a:rPr lang="en-SG" sz="8000" b="0" dirty="0">
                <a:solidFill>
                  <a:schemeClr val="dk1"/>
                </a:solidFill>
                <a:latin typeface="Courier New"/>
                <a:ea typeface="Courier New"/>
                <a:cs typeface="Courier New"/>
                <a:sym typeface="Courier New"/>
              </a:rPr>
              <a:t>=0.2, Random Width Shift </a:t>
            </a:r>
            <a:endParaRPr sz="8000" dirty="0"/>
          </a:p>
          <a:p>
            <a:pPr marL="742950" lvl="1" indent="-285750" algn="l" rtl="0">
              <a:spcBef>
                <a:spcPts val="1000"/>
              </a:spcBef>
              <a:spcAft>
                <a:spcPts val="0"/>
              </a:spcAft>
              <a:buSzPct val="80000"/>
              <a:buChar char="►"/>
            </a:pPr>
            <a:r>
              <a:rPr lang="en-SG" sz="8000" b="0" dirty="0" err="1">
                <a:solidFill>
                  <a:schemeClr val="dk1"/>
                </a:solidFill>
                <a:latin typeface="Courier New"/>
                <a:ea typeface="Courier New"/>
                <a:cs typeface="Courier New"/>
                <a:sym typeface="Courier New"/>
              </a:rPr>
              <a:t>height_shift_range</a:t>
            </a:r>
            <a:r>
              <a:rPr lang="en-SG" sz="8000" b="0" dirty="0">
                <a:solidFill>
                  <a:schemeClr val="dk1"/>
                </a:solidFill>
                <a:latin typeface="Courier New"/>
                <a:ea typeface="Courier New"/>
                <a:cs typeface="Courier New"/>
                <a:sym typeface="Courier New"/>
              </a:rPr>
              <a:t>=0.2,Random Height Shift </a:t>
            </a:r>
            <a:endParaRPr sz="8000" dirty="0"/>
          </a:p>
          <a:p>
            <a:pPr marL="742950" lvl="1" indent="-285750" algn="l" rtl="0">
              <a:spcBef>
                <a:spcPts val="1000"/>
              </a:spcBef>
              <a:spcAft>
                <a:spcPts val="0"/>
              </a:spcAft>
              <a:buSzPct val="80000"/>
              <a:buChar char="►"/>
            </a:pPr>
            <a:r>
              <a:rPr lang="en-US" sz="7200" dirty="0" err="1"/>
              <a:t>Shear_range</a:t>
            </a:r>
            <a:r>
              <a:rPr lang="en-US" sz="7200" dirty="0"/>
              <a:t> = 0.14,                      Sheer Range     </a:t>
            </a:r>
          </a:p>
          <a:p>
            <a:pPr marL="742950" lvl="1" indent="-285750" algn="l" rtl="0">
              <a:spcBef>
                <a:spcPts val="1000"/>
              </a:spcBef>
              <a:spcAft>
                <a:spcPts val="0"/>
              </a:spcAft>
              <a:buSzPct val="80000"/>
              <a:buChar char="►"/>
            </a:pPr>
            <a:r>
              <a:rPr lang="en-US" sz="7200" dirty="0" err="1"/>
              <a:t>Zoom_Range</a:t>
            </a:r>
            <a:r>
              <a:rPr lang="en-US" sz="7200" dirty="0"/>
              <a:t>=1.0,                         Zoom in On Range </a:t>
            </a:r>
          </a:p>
          <a:p>
            <a:pPr marL="742950" lvl="1" indent="-285750">
              <a:buSzPct val="80000"/>
            </a:pPr>
            <a:endParaRPr lang="en-US" sz="5600" dirty="0"/>
          </a:p>
          <a:p>
            <a:pPr marL="742950" lvl="1" indent="-285750" algn="l" rtl="0">
              <a:spcBef>
                <a:spcPts val="1000"/>
              </a:spcBef>
              <a:spcAft>
                <a:spcPts val="0"/>
              </a:spcAft>
              <a:buSzPct val="80000"/>
              <a:buChar char="►"/>
            </a:pPr>
            <a:endParaRPr sz="5600" dirty="0"/>
          </a:p>
          <a:p>
            <a:pPr marL="742950" lvl="1" indent="-285750" algn="l" rtl="0">
              <a:spcBef>
                <a:spcPts val="1000"/>
              </a:spcBef>
              <a:spcAft>
                <a:spcPts val="0"/>
              </a:spcAft>
              <a:buSzPct val="80000"/>
              <a:buChar char="►"/>
            </a:pPr>
            <a:endParaRPr sz="7200" dirty="0"/>
          </a:p>
          <a:p>
            <a:pPr marL="342900" lvl="0" indent="-342900" algn="l" rtl="0">
              <a:spcBef>
                <a:spcPts val="600"/>
              </a:spcBef>
              <a:spcAft>
                <a:spcPts val="0"/>
              </a:spcAft>
              <a:buSzPct val="80000"/>
              <a:buChar char="►"/>
            </a:pPr>
            <a:r>
              <a:rPr lang="en-SG" sz="7200" dirty="0"/>
              <a:t>.</a:t>
            </a:r>
            <a:endParaRPr sz="7200" dirty="0"/>
          </a:p>
        </p:txBody>
      </p:sp>
    </p:spTree>
    <p:extLst>
      <p:ext uri="{BB962C8B-B14F-4D97-AF65-F5344CB8AC3E}">
        <p14:creationId xmlns:p14="http://schemas.microsoft.com/office/powerpoint/2010/main" val="3669768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SG"/>
              <a:t>Task Allocation</a:t>
            </a:r>
            <a:endParaRPr/>
          </a:p>
        </p:txBody>
      </p:sp>
      <p:graphicFrame>
        <p:nvGraphicFramePr>
          <p:cNvPr id="157" name="Google Shape;157;p3"/>
          <p:cNvGraphicFramePr/>
          <p:nvPr>
            <p:extLst>
              <p:ext uri="{D42A27DB-BD31-4B8C-83A1-F6EECF244321}">
                <p14:modId xmlns:p14="http://schemas.microsoft.com/office/powerpoint/2010/main" val="1889261817"/>
              </p:ext>
            </p:extLst>
          </p:nvPr>
        </p:nvGraphicFramePr>
        <p:xfrm>
          <a:off x="820645" y="1669198"/>
          <a:ext cx="8063300" cy="3048000"/>
        </p:xfrm>
        <a:graphic>
          <a:graphicData uri="http://schemas.openxmlformats.org/drawingml/2006/table">
            <a:tbl>
              <a:tblPr firstRow="1" firstCol="1" bandRow="1">
                <a:noFill/>
                <a:tableStyleId>{A1E8E7E8-B319-456D-BC86-DDA468F0FB47}</a:tableStyleId>
              </a:tblPr>
              <a:tblGrid>
                <a:gridCol w="911975">
                  <a:extLst>
                    <a:ext uri="{9D8B030D-6E8A-4147-A177-3AD203B41FA5}">
                      <a16:colId xmlns:a16="http://schemas.microsoft.com/office/drawing/2014/main" val="20000"/>
                    </a:ext>
                  </a:extLst>
                </a:gridCol>
                <a:gridCol w="5471175">
                  <a:extLst>
                    <a:ext uri="{9D8B030D-6E8A-4147-A177-3AD203B41FA5}">
                      <a16:colId xmlns:a16="http://schemas.microsoft.com/office/drawing/2014/main" val="20001"/>
                    </a:ext>
                  </a:extLst>
                </a:gridCol>
                <a:gridCol w="1680150">
                  <a:extLst>
                    <a:ext uri="{9D8B030D-6E8A-4147-A177-3AD203B41FA5}">
                      <a16:colId xmlns:a16="http://schemas.microsoft.com/office/drawing/2014/main" val="20002"/>
                    </a:ext>
                  </a:extLst>
                </a:gridCol>
              </a:tblGrid>
              <a:tr h="254000">
                <a:tc>
                  <a:txBody>
                    <a:bodyPr/>
                    <a:lstStyle/>
                    <a:p>
                      <a:pPr marL="0" marR="0" lvl="0" indent="0" algn="l" rtl="0">
                        <a:spcBef>
                          <a:spcPts val="0"/>
                        </a:spcBef>
                        <a:spcAft>
                          <a:spcPts val="0"/>
                        </a:spcAft>
                        <a:buNone/>
                      </a:pPr>
                      <a:r>
                        <a:rPr lang="en-SG" sz="2000" u="none" strike="noStrike" cap="none"/>
                        <a:t>No</a:t>
                      </a:r>
                      <a:endParaRPr sz="20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2000" u="none" strike="noStrike" cap="none"/>
                        <a:t>Tasks</a:t>
                      </a:r>
                      <a:endParaRPr sz="20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2000" u="none" strike="noStrike" cap="none"/>
                        <a:t>Team Members</a:t>
                      </a:r>
                      <a:endParaRPr sz="20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0"/>
                  </a:ext>
                </a:extLst>
              </a:tr>
              <a:tr h="254000">
                <a:tc>
                  <a:txBody>
                    <a:bodyPr/>
                    <a:lstStyle/>
                    <a:p>
                      <a:pPr marL="0" marR="0" lvl="0" indent="0" algn="l" rtl="0">
                        <a:spcBef>
                          <a:spcPts val="0"/>
                        </a:spcBef>
                        <a:spcAft>
                          <a:spcPts val="0"/>
                        </a:spcAft>
                        <a:buNone/>
                      </a:pPr>
                      <a:r>
                        <a:rPr lang="en-SG" sz="2000" u="none" strike="noStrike" cap="none"/>
                        <a:t>1</a:t>
                      </a:r>
                      <a:endParaRPr sz="20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2000" u="none" strike="noStrike" cap="none"/>
                        <a:t>Understanding of Business Case</a:t>
                      </a:r>
                      <a:endParaRPr sz="20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2000" u="none" strike="noStrike" cap="none"/>
                        <a:t>All</a:t>
                      </a:r>
                      <a:endParaRPr sz="20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1"/>
                  </a:ext>
                </a:extLst>
              </a:tr>
              <a:tr h="254000">
                <a:tc>
                  <a:txBody>
                    <a:bodyPr/>
                    <a:lstStyle/>
                    <a:p>
                      <a:pPr marL="0" marR="0" lvl="0" indent="0" algn="l" rtl="0">
                        <a:spcBef>
                          <a:spcPts val="0"/>
                        </a:spcBef>
                        <a:spcAft>
                          <a:spcPts val="0"/>
                        </a:spcAft>
                        <a:buNone/>
                      </a:pPr>
                      <a:r>
                        <a:rPr lang="en-SG" sz="2000" u="none" strike="noStrike" cap="none"/>
                        <a:t>2</a:t>
                      </a:r>
                      <a:endParaRPr sz="20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2000" u="none" strike="noStrike" cap="none"/>
                        <a:t>Data Understanding</a:t>
                      </a:r>
                      <a:endParaRPr sz="20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2000" u="none" strike="noStrike" cap="none"/>
                        <a:t>All</a:t>
                      </a:r>
                      <a:endParaRPr sz="20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2"/>
                  </a:ext>
                </a:extLst>
              </a:tr>
              <a:tr h="254000">
                <a:tc>
                  <a:txBody>
                    <a:bodyPr/>
                    <a:lstStyle/>
                    <a:p>
                      <a:pPr marL="0" marR="0" lvl="0" indent="0" algn="l" rtl="0">
                        <a:spcBef>
                          <a:spcPts val="0"/>
                        </a:spcBef>
                        <a:spcAft>
                          <a:spcPts val="0"/>
                        </a:spcAft>
                        <a:buNone/>
                      </a:pPr>
                      <a:r>
                        <a:rPr lang="en-SG" sz="2000" u="none" strike="noStrike" cap="none"/>
                        <a:t>3</a:t>
                      </a:r>
                      <a:endParaRPr sz="20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2000" u="none" strike="noStrike" cap="none"/>
                        <a:t>Data Preparation</a:t>
                      </a:r>
                      <a:endParaRPr sz="20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2000" u="none" strike="noStrike" cap="none"/>
                        <a:t>All</a:t>
                      </a:r>
                      <a:endParaRPr sz="20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3"/>
                  </a:ext>
                </a:extLst>
              </a:tr>
              <a:tr h="254000">
                <a:tc>
                  <a:txBody>
                    <a:bodyPr/>
                    <a:lstStyle/>
                    <a:p>
                      <a:pPr marL="0" marR="0" lvl="0" indent="0" algn="l" rtl="0">
                        <a:spcBef>
                          <a:spcPts val="0"/>
                        </a:spcBef>
                        <a:spcAft>
                          <a:spcPts val="0"/>
                        </a:spcAft>
                        <a:buNone/>
                      </a:pPr>
                      <a:r>
                        <a:rPr lang="en-SG" sz="2000" u="none" strike="noStrike" cap="none"/>
                        <a:t>4</a:t>
                      </a:r>
                      <a:endParaRPr sz="2000" u="none" strike="noStrike" cap="none">
                        <a:latin typeface="Arial"/>
                        <a:ea typeface="Arial"/>
                        <a:cs typeface="Arial"/>
                        <a:sym typeface="Arial"/>
                      </a:endParaRPr>
                    </a:p>
                  </a:txBody>
                  <a:tcPr marL="68575" marR="68575" marT="0" marB="0"/>
                </a:tc>
                <a:tc>
                  <a:txBody>
                    <a:bodyPr/>
                    <a:lstStyle/>
                    <a:p>
                      <a:pPr marL="342900" marR="0" lvl="0" indent="-342900" algn="l" rtl="0">
                        <a:spcBef>
                          <a:spcPts val="0"/>
                        </a:spcBef>
                        <a:spcAft>
                          <a:spcPts val="0"/>
                        </a:spcAft>
                        <a:buClr>
                          <a:schemeClr val="dk1"/>
                        </a:buClr>
                        <a:buSzPts val="2000"/>
                        <a:buFont typeface="Noto Sans Symbols"/>
                        <a:buChar char="∙"/>
                      </a:pPr>
                      <a:r>
                        <a:rPr lang="en-SG" sz="2000" u="none" strike="noStrike" cap="none" dirty="0"/>
                        <a:t>VGGNet16 (Wong Cheng Kwan)</a:t>
                      </a:r>
                      <a:endParaRPr dirty="0"/>
                    </a:p>
                    <a:p>
                      <a:pPr marL="342900" marR="0" lvl="0" indent="-342900" algn="l" rtl="0">
                        <a:spcBef>
                          <a:spcPts val="0"/>
                        </a:spcBef>
                        <a:spcAft>
                          <a:spcPts val="0"/>
                        </a:spcAft>
                        <a:buClr>
                          <a:schemeClr val="dk1"/>
                        </a:buClr>
                        <a:buSzPts val="2000"/>
                        <a:buFont typeface="Noto Sans Symbols"/>
                        <a:buChar char="∙"/>
                      </a:pPr>
                      <a:r>
                        <a:rPr lang="en-SG" sz="2000" u="none" strike="noStrike" cap="none" dirty="0"/>
                        <a:t>MobileNetV1 (Perumal Srinivas)</a:t>
                      </a:r>
                      <a:endParaRPr dirty="0"/>
                    </a:p>
                    <a:p>
                      <a:pPr marL="342900" marR="0" lvl="0" indent="-342900" algn="l" rtl="0">
                        <a:spcBef>
                          <a:spcPts val="0"/>
                        </a:spcBef>
                        <a:spcAft>
                          <a:spcPts val="0"/>
                        </a:spcAft>
                        <a:buClr>
                          <a:schemeClr val="dk1"/>
                        </a:buClr>
                        <a:buSzPts val="2000"/>
                        <a:buFont typeface="Noto Sans Symbols"/>
                        <a:buChar char="∙"/>
                      </a:pPr>
                      <a:r>
                        <a:rPr lang="en-SG" sz="2000" u="none" strike="noStrike" cap="none" dirty="0"/>
                        <a:t>DenseNet121 (</a:t>
                      </a:r>
                      <a:r>
                        <a:rPr lang="en-SG" sz="2000" u="none" strike="noStrike" cap="none" dirty="0" err="1"/>
                        <a:t>Adelene</a:t>
                      </a:r>
                      <a:r>
                        <a:rPr lang="en-SG" sz="2000" u="none" strike="noStrike" cap="none" dirty="0"/>
                        <a:t> Ng)</a:t>
                      </a:r>
                      <a:endParaRPr sz="2000" u="none" strike="noStrike" cap="none" dirty="0">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2000" u="none" strike="noStrike" cap="none"/>
                        <a:t>Individual</a:t>
                      </a:r>
                      <a:endParaRPr sz="20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4"/>
                  </a:ext>
                </a:extLst>
              </a:tr>
              <a:tr h="254000">
                <a:tc>
                  <a:txBody>
                    <a:bodyPr/>
                    <a:lstStyle/>
                    <a:p>
                      <a:pPr marL="0" marR="0" lvl="0" indent="0" algn="l" rtl="0">
                        <a:spcBef>
                          <a:spcPts val="0"/>
                        </a:spcBef>
                        <a:spcAft>
                          <a:spcPts val="0"/>
                        </a:spcAft>
                        <a:buNone/>
                      </a:pPr>
                      <a:r>
                        <a:rPr lang="en-SG" sz="2000" u="none" strike="noStrike" cap="none"/>
                        <a:t>5</a:t>
                      </a:r>
                      <a:endParaRPr sz="20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2000" u="none" strike="noStrike" cap="none"/>
                        <a:t>Evaluation</a:t>
                      </a:r>
                      <a:endParaRPr sz="20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2000" u="none" strike="noStrike" cap="none"/>
                        <a:t>Individual</a:t>
                      </a:r>
                      <a:endParaRPr sz="20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5"/>
                  </a:ext>
                </a:extLst>
              </a:tr>
              <a:tr h="26625">
                <a:tc>
                  <a:txBody>
                    <a:bodyPr/>
                    <a:lstStyle/>
                    <a:p>
                      <a:pPr marL="0" marR="0" lvl="0" indent="0" algn="l" rtl="0">
                        <a:spcBef>
                          <a:spcPts val="0"/>
                        </a:spcBef>
                        <a:spcAft>
                          <a:spcPts val="0"/>
                        </a:spcAft>
                        <a:buNone/>
                      </a:pPr>
                      <a:r>
                        <a:rPr lang="en-SG" sz="2000" u="none" strike="noStrike" cap="none"/>
                        <a:t>6</a:t>
                      </a:r>
                      <a:endParaRPr sz="20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2000" u="none" strike="noStrike" cap="none"/>
                        <a:t>Project Presentation</a:t>
                      </a:r>
                      <a:endParaRPr sz="20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2000" u="none" strike="noStrike" cap="none" dirty="0"/>
                        <a:t>All</a:t>
                      </a:r>
                      <a:endParaRPr sz="2000" u="none" strike="noStrike" cap="none" dirty="0">
                        <a:latin typeface="Arial"/>
                        <a:ea typeface="Arial"/>
                        <a:cs typeface="Arial"/>
                        <a:sym typeface="Arial"/>
                      </a:endParaRPr>
                    </a:p>
                  </a:txBody>
                  <a:tcPr marL="68575" marR="68575" marT="0" marB="0"/>
                </a:tc>
                <a:extLst>
                  <a:ext uri="{0D108BD9-81ED-4DB2-BD59-A6C34878D82A}">
                    <a16:rowId xmlns:a16="http://schemas.microsoft.com/office/drawing/2014/main" val="10006"/>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8"/>
          <p:cNvSpPr txBox="1">
            <a:spLocks noGrp="1"/>
          </p:cNvSpPr>
          <p:nvPr>
            <p:ph type="title"/>
          </p:nvPr>
        </p:nvSpPr>
        <p:spPr>
          <a:xfrm>
            <a:off x="677334" y="609600"/>
            <a:ext cx="9678051"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ct val="100000"/>
              <a:buFont typeface="Trebuchet MS"/>
              <a:buNone/>
            </a:pPr>
            <a:r>
              <a:rPr lang="en-SG" dirty="0"/>
              <a:t>Improvements to try.  </a:t>
            </a:r>
            <a:br>
              <a:rPr lang="en-SG" sz="3600" dirty="0"/>
            </a:br>
            <a:endParaRPr dirty="0"/>
          </a:p>
        </p:txBody>
      </p:sp>
      <p:sp>
        <p:nvSpPr>
          <p:cNvPr id="271" name="Google Shape;271;p18"/>
          <p:cNvSpPr txBox="1">
            <a:spLocks noGrp="1"/>
          </p:cNvSpPr>
          <p:nvPr>
            <p:ph type="body" idx="1"/>
          </p:nvPr>
        </p:nvSpPr>
        <p:spPr>
          <a:xfrm>
            <a:off x="512953" y="1930400"/>
            <a:ext cx="10138946" cy="3298291"/>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spcBef>
                <a:spcPts val="0"/>
              </a:spcBef>
              <a:buSzPts val="1920"/>
            </a:pPr>
            <a:r>
              <a:rPr lang="en-SG" sz="2400" dirty="0"/>
              <a:t>Image Sharpening    PIL(</a:t>
            </a:r>
            <a:r>
              <a:rPr lang="en-SG" sz="2400" dirty="0" err="1"/>
              <a:t>Pythom</a:t>
            </a:r>
            <a:r>
              <a:rPr lang="en-SG" sz="2400" dirty="0"/>
              <a:t> Imaging Library) package using the “Unsharp Mask” filter as FER-2013 has images slightly blurry.</a:t>
            </a:r>
          </a:p>
          <a:p>
            <a:pPr marL="342900" lvl="0" indent="-342900">
              <a:spcBef>
                <a:spcPts val="0"/>
              </a:spcBef>
              <a:buSzPts val="1920"/>
            </a:pPr>
            <a:endParaRPr lang="en-SG" sz="2400" dirty="0"/>
          </a:p>
          <a:p>
            <a:pPr marL="342900" lvl="0" indent="-342900">
              <a:spcBef>
                <a:spcPts val="0"/>
              </a:spcBef>
              <a:buSzPts val="1920"/>
            </a:pPr>
            <a:r>
              <a:rPr lang="en-SG" sz="2400" dirty="0"/>
              <a:t>Histogram Equalization  </a:t>
            </a:r>
            <a:r>
              <a:rPr lang="en-SG" sz="2400" dirty="0" err="1"/>
              <a:t>SKImage</a:t>
            </a:r>
            <a:r>
              <a:rPr lang="en-SG" sz="2400" dirty="0"/>
              <a:t> Package particular for applications which require pixel level details.</a:t>
            </a:r>
          </a:p>
          <a:p>
            <a:pPr marL="342900" lvl="0" indent="-342900">
              <a:spcBef>
                <a:spcPts val="0"/>
              </a:spcBef>
              <a:buSzPts val="1920"/>
            </a:pPr>
            <a:endParaRPr lang="en-SG" sz="2400" dirty="0"/>
          </a:p>
          <a:p>
            <a:pPr marL="342900" lvl="0" indent="-342900">
              <a:spcBef>
                <a:spcPts val="0"/>
              </a:spcBef>
              <a:buSzPts val="1920"/>
            </a:pPr>
            <a:r>
              <a:rPr lang="en-SG" sz="2400" dirty="0"/>
              <a:t>The Changes in the positions of the fiducial points and the intensities capture the crucial information regarding the emotion of a face. Usage of </a:t>
            </a:r>
            <a:r>
              <a:rPr lang="en-SG" sz="2400" b="1" dirty="0" err="1"/>
              <a:t>gradiant</a:t>
            </a:r>
            <a:r>
              <a:rPr lang="en-SG" sz="2400" dirty="0"/>
              <a:t> and the </a:t>
            </a:r>
            <a:r>
              <a:rPr lang="en-SG" sz="2400" b="1" dirty="0"/>
              <a:t>Laplacian</a:t>
            </a:r>
            <a:r>
              <a:rPr lang="en-SG" sz="2400" dirty="0"/>
              <a:t> of the input image together with the </a:t>
            </a:r>
            <a:r>
              <a:rPr lang="en-SG" sz="2400" dirty="0" err="1"/>
              <a:t>orginal</a:t>
            </a:r>
            <a:r>
              <a:rPr lang="en-SG" sz="2400" dirty="0"/>
              <a:t> input into a CNN.</a:t>
            </a:r>
          </a:p>
          <a:p>
            <a:pPr marL="342900" lvl="0" indent="-342900">
              <a:spcBef>
                <a:spcPts val="0"/>
              </a:spcBef>
              <a:buSzPts val="1920"/>
            </a:pPr>
            <a:endParaRPr lang="en-SG" sz="2400" dirty="0"/>
          </a:p>
          <a:p>
            <a:pPr marL="342900" lvl="0" indent="-342900">
              <a:spcBef>
                <a:spcPts val="0"/>
              </a:spcBef>
              <a:buSzPts val="1920"/>
            </a:pPr>
            <a:endParaRPr sz="2400" dirty="0"/>
          </a:p>
        </p:txBody>
      </p:sp>
    </p:spTree>
    <p:extLst>
      <p:ext uri="{BB962C8B-B14F-4D97-AF65-F5344CB8AC3E}">
        <p14:creationId xmlns:p14="http://schemas.microsoft.com/office/powerpoint/2010/main" val="3060229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SG" dirty="0"/>
              <a:t>Conclusions &amp; Deployment</a:t>
            </a:r>
            <a:endParaRPr dirty="0"/>
          </a:p>
        </p:txBody>
      </p:sp>
      <p:sp>
        <p:nvSpPr>
          <p:cNvPr id="283" name="Google Shape;283;p20"/>
          <p:cNvSpPr txBox="1">
            <a:spLocks noGrp="1"/>
          </p:cNvSpPr>
          <p:nvPr>
            <p:ph type="body" idx="1"/>
          </p:nvPr>
        </p:nvSpPr>
        <p:spPr>
          <a:xfrm>
            <a:off x="677334" y="3342640"/>
            <a:ext cx="8596668" cy="2698722"/>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2240"/>
              <a:buChar char="►"/>
            </a:pPr>
            <a:endParaRPr lang="en-SG" sz="2800" dirty="0"/>
          </a:p>
          <a:p>
            <a:pPr marL="342900" lvl="0" indent="-342900" algn="l" rtl="0">
              <a:spcBef>
                <a:spcPts val="0"/>
              </a:spcBef>
              <a:spcAft>
                <a:spcPts val="0"/>
              </a:spcAft>
              <a:buSzPts val="2240"/>
              <a:buChar char="►"/>
            </a:pPr>
            <a:r>
              <a:rPr lang="en-SG" sz="2800" dirty="0"/>
              <a:t>Still images</a:t>
            </a:r>
            <a:endParaRPr dirty="0"/>
          </a:p>
          <a:p>
            <a:pPr marL="742950" lvl="1" indent="-285750" algn="l" rtl="0">
              <a:spcBef>
                <a:spcPts val="1000"/>
              </a:spcBef>
              <a:spcAft>
                <a:spcPts val="0"/>
              </a:spcAft>
              <a:buSzPts val="2240"/>
              <a:buFont typeface="Courier New"/>
              <a:buChar char="o"/>
            </a:pPr>
            <a:r>
              <a:rPr lang="en-SG" sz="2800" dirty="0"/>
              <a:t>Pass the image to the emotion prediction model</a:t>
            </a:r>
            <a:endParaRPr dirty="0"/>
          </a:p>
          <a:p>
            <a:pPr marL="342900" lvl="0" indent="-342900" algn="l" rtl="0">
              <a:spcBef>
                <a:spcPts val="1000"/>
              </a:spcBef>
              <a:spcAft>
                <a:spcPts val="0"/>
              </a:spcAft>
              <a:buSzPts val="2240"/>
              <a:buChar char="►"/>
            </a:pPr>
            <a:r>
              <a:rPr lang="en-SG" sz="2800" dirty="0"/>
              <a:t>Real time face emotion detection via video camera</a:t>
            </a:r>
            <a:endParaRPr dirty="0"/>
          </a:p>
        </p:txBody>
      </p:sp>
      <p:graphicFrame>
        <p:nvGraphicFramePr>
          <p:cNvPr id="2" name="Table 2">
            <a:extLst>
              <a:ext uri="{FF2B5EF4-FFF2-40B4-BE49-F238E27FC236}">
                <a16:creationId xmlns:a16="http://schemas.microsoft.com/office/drawing/2014/main" id="{571827C1-CFB6-4EC0-AE5B-8EA0CCE09E74}"/>
              </a:ext>
            </a:extLst>
          </p:cNvPr>
          <p:cNvGraphicFramePr>
            <a:graphicFrameLocks noGrp="1"/>
          </p:cNvGraphicFramePr>
          <p:nvPr>
            <p:extLst>
              <p:ext uri="{D42A27DB-BD31-4B8C-83A1-F6EECF244321}">
                <p14:modId xmlns:p14="http://schemas.microsoft.com/office/powerpoint/2010/main" val="4116106427"/>
              </p:ext>
            </p:extLst>
          </p:nvPr>
        </p:nvGraphicFramePr>
        <p:xfrm>
          <a:off x="677334" y="1674706"/>
          <a:ext cx="8128000" cy="1584960"/>
        </p:xfrm>
        <a:graphic>
          <a:graphicData uri="http://schemas.openxmlformats.org/drawingml/2006/table">
            <a:tbl>
              <a:tblPr firstRow="1" bandRow="1">
                <a:tableStyleId>{69012ECD-51FC-41F1-AA8D-1B2483CD663E}</a:tableStyleId>
              </a:tblPr>
              <a:tblGrid>
                <a:gridCol w="4064000">
                  <a:extLst>
                    <a:ext uri="{9D8B030D-6E8A-4147-A177-3AD203B41FA5}">
                      <a16:colId xmlns:a16="http://schemas.microsoft.com/office/drawing/2014/main" val="2109946323"/>
                    </a:ext>
                  </a:extLst>
                </a:gridCol>
                <a:gridCol w="4064000">
                  <a:extLst>
                    <a:ext uri="{9D8B030D-6E8A-4147-A177-3AD203B41FA5}">
                      <a16:colId xmlns:a16="http://schemas.microsoft.com/office/drawing/2014/main" val="1539974797"/>
                    </a:ext>
                  </a:extLst>
                </a:gridCol>
              </a:tblGrid>
              <a:tr h="396240">
                <a:tc>
                  <a:txBody>
                    <a:bodyPr/>
                    <a:lstStyle/>
                    <a:p>
                      <a:r>
                        <a:rPr lang="en-US" sz="2000" dirty="0"/>
                        <a:t>Model</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2000" dirty="0"/>
                        <a:t>Accuracy</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04624608"/>
                  </a:ext>
                </a:extLst>
              </a:tr>
              <a:tr h="396240">
                <a:tc>
                  <a:txBody>
                    <a:bodyPr/>
                    <a:lstStyle/>
                    <a:p>
                      <a:pPr marL="0" marR="0">
                        <a:spcBef>
                          <a:spcPts val="0"/>
                        </a:spcBef>
                        <a:spcAft>
                          <a:spcPts val="0"/>
                        </a:spcAft>
                      </a:pPr>
                      <a:r>
                        <a:rPr lang="en-SG" sz="1800"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VGGNet16</a:t>
                      </a:r>
                      <a:endParaRPr lang="en-US" sz="1800"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spcBef>
                          <a:spcPts val="0"/>
                        </a:spcBef>
                        <a:spcAft>
                          <a:spcPts val="0"/>
                        </a:spcAft>
                      </a:pPr>
                      <a:r>
                        <a:rPr lang="en-SG" sz="1800"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58%</a:t>
                      </a:r>
                      <a:endParaRPr lang="en-US" sz="1800"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180658982"/>
                  </a:ext>
                </a:extLst>
              </a:tr>
              <a:tr h="396240">
                <a:tc>
                  <a:txBody>
                    <a:bodyPr/>
                    <a:lstStyle/>
                    <a:p>
                      <a:pPr marL="0" marR="0">
                        <a:spcBef>
                          <a:spcPts val="0"/>
                        </a:spcBef>
                        <a:spcAft>
                          <a:spcPts val="0"/>
                        </a:spcAft>
                      </a:pPr>
                      <a:r>
                        <a:rPr lang="en-SG"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MobileNetV1</a:t>
                      </a:r>
                      <a:endParaRPr lang="en-US" sz="1800" b="1"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spcBef>
                          <a:spcPts val="0"/>
                        </a:spcBef>
                        <a:spcAft>
                          <a:spcPts val="0"/>
                        </a:spcAft>
                      </a:pPr>
                      <a:r>
                        <a:rPr lang="en-SG" sz="1800" b="1">
                          <a:effectLst/>
                          <a:latin typeface="Arial" panose="020B0604020202020204" pitchFamily="34" charset="0"/>
                          <a:ea typeface="Calibri" panose="020F0502020204030204" pitchFamily="34" charset="0"/>
                          <a:cs typeface="Times New Roman" panose="02020603050405020304" pitchFamily="18" charset="0"/>
                        </a:rPr>
                        <a:t>53%</a:t>
                      </a:r>
                      <a:endParaRPr lang="en-US" sz="1800" b="1">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973537607"/>
                  </a:ext>
                </a:extLst>
              </a:tr>
              <a:tr h="396240">
                <a:tc>
                  <a:txBody>
                    <a:bodyPr/>
                    <a:lstStyle/>
                    <a:p>
                      <a:pPr marL="0" marR="0">
                        <a:spcBef>
                          <a:spcPts val="0"/>
                        </a:spcBef>
                        <a:spcAft>
                          <a:spcPts val="0"/>
                        </a:spcAft>
                      </a:pPr>
                      <a:r>
                        <a:rPr lang="en-SG" sz="1800" b="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DenseNet121</a:t>
                      </a:r>
                      <a:endParaRPr lang="en-US" sz="1800" b="1">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marL="0" marR="0">
                        <a:spcBef>
                          <a:spcPts val="0"/>
                        </a:spcBef>
                        <a:spcAft>
                          <a:spcPts val="0"/>
                        </a:spcAft>
                      </a:pPr>
                      <a:r>
                        <a:rPr lang="en-SG" sz="1800" b="1" dirty="0">
                          <a:effectLst/>
                          <a:latin typeface="Arial" panose="020B0604020202020204" pitchFamily="34" charset="0"/>
                          <a:ea typeface="Calibri" panose="020F0502020204030204" pitchFamily="34" charset="0"/>
                          <a:cs typeface="Times New Roman" panose="02020603050405020304" pitchFamily="18" charset="0"/>
                        </a:rPr>
                        <a:t>67.2%</a:t>
                      </a:r>
                      <a:endParaRPr lang="en-US" sz="1800" b="1"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8622133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SG"/>
              <a:t>Dataset Used</a:t>
            </a:r>
            <a:endParaRPr/>
          </a:p>
        </p:txBody>
      </p:sp>
      <p:pic>
        <p:nvPicPr>
          <p:cNvPr id="163" name="Google Shape;163;p4"/>
          <p:cNvPicPr preferRelativeResize="0">
            <a:picLocks noGrp="1"/>
          </p:cNvPicPr>
          <p:nvPr>
            <p:ph type="body" idx="1"/>
          </p:nvPr>
        </p:nvPicPr>
        <p:blipFill rotWithShape="1">
          <a:blip r:embed="rId3">
            <a:alphaModFix/>
          </a:blip>
          <a:srcRect/>
          <a:stretch/>
        </p:blipFill>
        <p:spPr>
          <a:xfrm>
            <a:off x="546500" y="1321266"/>
            <a:ext cx="3097036" cy="3237257"/>
          </a:xfrm>
          <a:prstGeom prst="rect">
            <a:avLst/>
          </a:prstGeom>
          <a:noFill/>
          <a:ln>
            <a:noFill/>
          </a:ln>
        </p:spPr>
      </p:pic>
      <p:pic>
        <p:nvPicPr>
          <p:cNvPr id="164" name="Google Shape;164;p4"/>
          <p:cNvPicPr preferRelativeResize="0">
            <a:picLocks noGrp="1"/>
          </p:cNvPicPr>
          <p:nvPr>
            <p:ph type="body" idx="2"/>
          </p:nvPr>
        </p:nvPicPr>
        <p:blipFill rotWithShape="1">
          <a:blip r:embed="rId4">
            <a:alphaModFix/>
          </a:blip>
          <a:srcRect/>
          <a:stretch/>
        </p:blipFill>
        <p:spPr>
          <a:xfrm>
            <a:off x="4860185" y="1321266"/>
            <a:ext cx="3608474" cy="3748088"/>
          </a:xfrm>
          <a:prstGeom prst="rect">
            <a:avLst/>
          </a:prstGeom>
          <a:noFill/>
          <a:ln>
            <a:noFill/>
          </a:ln>
        </p:spPr>
      </p:pic>
      <p:sp>
        <p:nvSpPr>
          <p:cNvPr id="165" name="Google Shape;165;p4"/>
          <p:cNvSpPr txBox="1"/>
          <p:nvPr/>
        </p:nvSpPr>
        <p:spPr>
          <a:xfrm>
            <a:off x="591159" y="4672384"/>
            <a:ext cx="3942826"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SG" sz="1800" b="0" i="0" u="none" strike="noStrike" cap="none">
                <a:solidFill>
                  <a:schemeClr val="dk1"/>
                </a:solidFill>
                <a:latin typeface="Trebuchet MS"/>
                <a:ea typeface="Trebuchet MS"/>
                <a:cs typeface="Trebuchet MS"/>
                <a:sym typeface="Trebuchet MS"/>
              </a:rPr>
              <a:t>Facial Expression Recognition - 2013 from Kaggle</a:t>
            </a:r>
            <a:endParaRPr/>
          </a:p>
          <a:p>
            <a:pPr marL="285750" marR="0" lvl="0" indent="-285750" algn="l" rtl="0">
              <a:spcBef>
                <a:spcPts val="0"/>
              </a:spcBef>
              <a:spcAft>
                <a:spcPts val="0"/>
              </a:spcAft>
              <a:buClr>
                <a:schemeClr val="dk1"/>
              </a:buClr>
              <a:buSzPts val="1800"/>
              <a:buFont typeface="Arial"/>
              <a:buChar char="•"/>
            </a:pPr>
            <a:r>
              <a:rPr lang="en-SG" sz="1800" b="0" i="0" u="none" strike="noStrike" cap="none">
                <a:solidFill>
                  <a:schemeClr val="dk1"/>
                </a:solidFill>
                <a:latin typeface="Trebuchet MS"/>
                <a:ea typeface="Trebuchet MS"/>
                <a:cs typeface="Trebuchet MS"/>
                <a:sym typeface="Trebuchet MS"/>
              </a:rPr>
              <a:t>48 x 48 x 1 (gray scale)</a:t>
            </a:r>
            <a:endParaRPr/>
          </a:p>
          <a:p>
            <a:pPr marL="285750" marR="0" lvl="0" indent="-285750" algn="l" rtl="0">
              <a:spcBef>
                <a:spcPts val="0"/>
              </a:spcBef>
              <a:spcAft>
                <a:spcPts val="0"/>
              </a:spcAft>
              <a:buClr>
                <a:schemeClr val="dk1"/>
              </a:buClr>
              <a:buSzPts val="1800"/>
              <a:buFont typeface="Arial"/>
              <a:buChar char="•"/>
            </a:pPr>
            <a:r>
              <a:rPr lang="en-SG" sz="1800" b="0" i="0" u="none" strike="noStrike" cap="none">
                <a:solidFill>
                  <a:schemeClr val="dk1"/>
                </a:solidFill>
                <a:latin typeface="Trebuchet MS"/>
                <a:ea typeface="Trebuchet MS"/>
                <a:cs typeface="Trebuchet MS"/>
                <a:sym typeface="Trebuchet MS"/>
              </a:rPr>
              <a:t>stored in csv</a:t>
            </a:r>
            <a:endParaRPr/>
          </a:p>
          <a:p>
            <a:pPr marL="285750" marR="0" lvl="0" indent="-285750" algn="l" rtl="0">
              <a:spcBef>
                <a:spcPts val="0"/>
              </a:spcBef>
              <a:spcAft>
                <a:spcPts val="0"/>
              </a:spcAft>
              <a:buClr>
                <a:schemeClr val="dk1"/>
              </a:buClr>
              <a:buSzPts val="1800"/>
              <a:buFont typeface="Arial"/>
              <a:buChar char="•"/>
            </a:pPr>
            <a:r>
              <a:rPr lang="en-SG" sz="1800" b="0" i="0" u="none" strike="noStrike" cap="none">
                <a:solidFill>
                  <a:schemeClr val="dk1"/>
                </a:solidFill>
                <a:latin typeface="Trebuchet MS"/>
                <a:ea typeface="Trebuchet MS"/>
                <a:cs typeface="Trebuchet MS"/>
                <a:sym typeface="Trebuchet MS"/>
              </a:rPr>
              <a:t>The training set consists of 28,709 labelled images, and 7178 images in the test set</a:t>
            </a:r>
            <a:endParaRPr sz="1800" b="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SG"/>
              <a:t>Deep Learning Models</a:t>
            </a:r>
            <a:endParaRPr/>
          </a:p>
        </p:txBody>
      </p:sp>
      <p:sp>
        <p:nvSpPr>
          <p:cNvPr id="171" name="Google Shape;171;p5"/>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2560"/>
              <a:buFont typeface="Noto Sans Symbols"/>
              <a:buChar char="▪"/>
            </a:pPr>
            <a:r>
              <a:rPr lang="en-SG" sz="3200" dirty="0"/>
              <a:t>VGGNet16 (Wong Cheng Kwan)</a:t>
            </a:r>
            <a:endParaRPr dirty="0"/>
          </a:p>
          <a:p>
            <a:pPr marL="342900" lvl="0" indent="-342900" algn="l" rtl="0">
              <a:spcBef>
                <a:spcPts val="1000"/>
              </a:spcBef>
              <a:spcAft>
                <a:spcPts val="0"/>
              </a:spcAft>
              <a:buSzPts val="2560"/>
              <a:buFont typeface="Noto Sans Symbols"/>
              <a:buChar char="▪"/>
            </a:pPr>
            <a:r>
              <a:rPr lang="en-SG" sz="3200" dirty="0"/>
              <a:t>MobileNetV1 (</a:t>
            </a:r>
            <a:r>
              <a:rPr lang="en-SG" sz="3200" dirty="0">
                <a:solidFill>
                  <a:schemeClr val="dk1"/>
                </a:solidFill>
              </a:rPr>
              <a:t>Perumal Srinivas</a:t>
            </a:r>
            <a:r>
              <a:rPr lang="en-SG" sz="3200" dirty="0"/>
              <a:t>)</a:t>
            </a:r>
            <a:endParaRPr dirty="0"/>
          </a:p>
          <a:p>
            <a:pPr marL="342900" lvl="0" indent="-342900" algn="l" rtl="0">
              <a:spcBef>
                <a:spcPts val="1000"/>
              </a:spcBef>
              <a:spcAft>
                <a:spcPts val="0"/>
              </a:spcAft>
              <a:buSzPts val="2560"/>
              <a:buFont typeface="Noto Sans Symbols"/>
              <a:buChar char="▪"/>
            </a:pPr>
            <a:r>
              <a:rPr lang="en-SG" sz="3200" dirty="0"/>
              <a:t>DenseNet121 (Adelene Ng)</a:t>
            </a:r>
            <a:endParaRPr dirty="0"/>
          </a:p>
          <a:p>
            <a:pPr marL="342900" lvl="0" indent="-251459" algn="l" rtl="0">
              <a:spcBef>
                <a:spcPts val="1000"/>
              </a:spcBef>
              <a:spcAft>
                <a:spcPts val="0"/>
              </a:spcAft>
              <a:buSzPts val="1440"/>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561614-DE72-4E64-9569-E7D15BD9AFDD}"/>
              </a:ext>
            </a:extLst>
          </p:cNvPr>
          <p:cNvSpPr>
            <a:spLocks noGrp="1"/>
          </p:cNvSpPr>
          <p:nvPr>
            <p:ph type="title"/>
          </p:nvPr>
        </p:nvSpPr>
        <p:spPr>
          <a:xfrm>
            <a:off x="1022775" y="2700867"/>
            <a:ext cx="8596668" cy="728133"/>
          </a:xfrm>
        </p:spPr>
        <p:txBody>
          <a:bodyPr/>
          <a:lstStyle/>
          <a:p>
            <a:pPr algn="ctr"/>
            <a:r>
              <a:rPr lang="en-US" dirty="0"/>
              <a:t>DenseNet121</a:t>
            </a:r>
          </a:p>
        </p:txBody>
      </p:sp>
    </p:spTree>
    <p:extLst>
      <p:ext uri="{BB962C8B-B14F-4D97-AF65-F5344CB8AC3E}">
        <p14:creationId xmlns:p14="http://schemas.microsoft.com/office/powerpoint/2010/main" val="129446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SG"/>
              <a:t>DenseNet121</a:t>
            </a:r>
            <a:endParaRPr/>
          </a:p>
        </p:txBody>
      </p:sp>
      <p:sp>
        <p:nvSpPr>
          <p:cNvPr id="177" name="Google Shape;177;p6"/>
          <p:cNvSpPr txBox="1">
            <a:spLocks noGrp="1"/>
          </p:cNvSpPr>
          <p:nvPr>
            <p:ph type="body" idx="1"/>
          </p:nvPr>
        </p:nvSpPr>
        <p:spPr>
          <a:xfrm>
            <a:off x="536398" y="1500212"/>
            <a:ext cx="5169793" cy="329829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n-SG" sz="2400" dirty="0"/>
              <a:t>Advantages</a:t>
            </a:r>
            <a:endParaRPr dirty="0"/>
          </a:p>
          <a:p>
            <a:pPr marL="342900" lvl="0" indent="-342900" algn="l" rtl="0">
              <a:spcBef>
                <a:spcPts val="1000"/>
              </a:spcBef>
              <a:spcAft>
                <a:spcPts val="0"/>
              </a:spcAft>
              <a:buSzPts val="1920"/>
              <a:buChar char="►"/>
            </a:pPr>
            <a:r>
              <a:rPr lang="en-SG" sz="2400" dirty="0"/>
              <a:t>reduces the vanishing-gradient problem</a:t>
            </a:r>
            <a:endParaRPr dirty="0"/>
          </a:p>
          <a:p>
            <a:pPr marL="342900" lvl="0" indent="-342900" algn="l" rtl="0">
              <a:spcBef>
                <a:spcPts val="1000"/>
              </a:spcBef>
              <a:spcAft>
                <a:spcPts val="0"/>
              </a:spcAft>
              <a:buSzPts val="1920"/>
              <a:buChar char="►"/>
            </a:pPr>
            <a:r>
              <a:rPr lang="en-SG" sz="2400" dirty="0"/>
              <a:t>strengthens feature propagation</a:t>
            </a:r>
            <a:endParaRPr dirty="0"/>
          </a:p>
          <a:p>
            <a:pPr marL="342900" lvl="0" indent="-342900" algn="l" rtl="0">
              <a:spcBef>
                <a:spcPts val="1000"/>
              </a:spcBef>
              <a:spcAft>
                <a:spcPts val="0"/>
              </a:spcAft>
              <a:buSzPts val="1920"/>
              <a:buChar char="►"/>
            </a:pPr>
            <a:r>
              <a:rPr lang="en-SG" sz="2400" dirty="0"/>
              <a:t>encourages feature reuse</a:t>
            </a:r>
            <a:endParaRPr dirty="0"/>
          </a:p>
          <a:p>
            <a:pPr marL="342900" lvl="0" indent="-342900" algn="l" rtl="0">
              <a:spcBef>
                <a:spcPts val="1000"/>
              </a:spcBef>
              <a:spcAft>
                <a:spcPts val="0"/>
              </a:spcAft>
              <a:buSzPts val="1920"/>
              <a:buChar char="►"/>
            </a:pPr>
            <a:r>
              <a:rPr lang="en-SG" sz="2400" dirty="0"/>
              <a:t>substantially reduces the number of parameters</a:t>
            </a:r>
            <a:endParaRPr dirty="0"/>
          </a:p>
          <a:p>
            <a:pPr marL="342900" lvl="0" indent="-261620" algn="l" rtl="0">
              <a:spcBef>
                <a:spcPts val="1000"/>
              </a:spcBef>
              <a:spcAft>
                <a:spcPts val="0"/>
              </a:spcAft>
              <a:buSzPts val="1280"/>
              <a:buNone/>
            </a:pPr>
            <a:endParaRPr sz="1600" dirty="0"/>
          </a:p>
        </p:txBody>
      </p:sp>
      <p:pic>
        <p:nvPicPr>
          <p:cNvPr id="178" name="Google Shape;178;p6"/>
          <p:cNvPicPr preferRelativeResize="0">
            <a:picLocks noGrp="1"/>
          </p:cNvPicPr>
          <p:nvPr>
            <p:ph type="body" idx="2"/>
          </p:nvPr>
        </p:nvPicPr>
        <p:blipFill rotWithShape="1">
          <a:blip r:embed="rId3">
            <a:alphaModFix/>
          </a:blip>
          <a:srcRect/>
          <a:stretch/>
        </p:blipFill>
        <p:spPr>
          <a:xfrm>
            <a:off x="536398" y="4909362"/>
            <a:ext cx="9548349" cy="1339038"/>
          </a:xfrm>
          <a:prstGeom prst="rect">
            <a:avLst/>
          </a:prstGeom>
          <a:noFill/>
          <a:ln>
            <a:noFill/>
          </a:ln>
        </p:spPr>
      </p:pic>
      <p:sp>
        <p:nvSpPr>
          <p:cNvPr id="179" name="Google Shape;179;p6"/>
          <p:cNvSpPr txBox="1"/>
          <p:nvPr/>
        </p:nvSpPr>
        <p:spPr>
          <a:xfrm>
            <a:off x="5706190" y="1951372"/>
            <a:ext cx="5949411" cy="83099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accent2"/>
              </a:buClr>
              <a:buSzPts val="2400"/>
              <a:buFont typeface="Noto Sans Symbols"/>
              <a:buChar char="❖"/>
            </a:pPr>
            <a:r>
              <a:rPr lang="en-SG" sz="2400" b="0" i="0" u="none" strike="noStrike" cap="none">
                <a:solidFill>
                  <a:schemeClr val="dk1"/>
                </a:solidFill>
                <a:latin typeface="Trebuchet MS"/>
                <a:ea typeface="Trebuchet MS"/>
                <a:cs typeface="Trebuchet MS"/>
                <a:sym typeface="Trebuchet MS"/>
              </a:rPr>
              <a:t>92 layers with a total of 2,377,958 parameters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SG" dirty="0"/>
              <a:t>Experiments Conducted for DenseNet121</a:t>
            </a:r>
            <a:endParaRPr dirty="0"/>
          </a:p>
        </p:txBody>
      </p:sp>
      <p:graphicFrame>
        <p:nvGraphicFramePr>
          <p:cNvPr id="185" name="Google Shape;185;p7"/>
          <p:cNvGraphicFramePr/>
          <p:nvPr/>
        </p:nvGraphicFramePr>
        <p:xfrm>
          <a:off x="434053" y="1662882"/>
          <a:ext cx="10412925" cy="4585575"/>
        </p:xfrm>
        <a:graphic>
          <a:graphicData uri="http://schemas.openxmlformats.org/drawingml/2006/table">
            <a:tbl>
              <a:tblPr firstRow="1" bandRow="1">
                <a:noFill/>
                <a:tableStyleId>{A1E8E7E8-B319-456D-BC86-DDA468F0FB47}</a:tableStyleId>
              </a:tblPr>
              <a:tblGrid>
                <a:gridCol w="484925">
                  <a:extLst>
                    <a:ext uri="{9D8B030D-6E8A-4147-A177-3AD203B41FA5}">
                      <a16:colId xmlns:a16="http://schemas.microsoft.com/office/drawing/2014/main" val="20000"/>
                    </a:ext>
                  </a:extLst>
                </a:gridCol>
                <a:gridCol w="1757125">
                  <a:extLst>
                    <a:ext uri="{9D8B030D-6E8A-4147-A177-3AD203B41FA5}">
                      <a16:colId xmlns:a16="http://schemas.microsoft.com/office/drawing/2014/main" val="20001"/>
                    </a:ext>
                  </a:extLst>
                </a:gridCol>
                <a:gridCol w="700850">
                  <a:extLst>
                    <a:ext uri="{9D8B030D-6E8A-4147-A177-3AD203B41FA5}">
                      <a16:colId xmlns:a16="http://schemas.microsoft.com/office/drawing/2014/main" val="20002"/>
                    </a:ext>
                  </a:extLst>
                </a:gridCol>
                <a:gridCol w="934800">
                  <a:extLst>
                    <a:ext uri="{9D8B030D-6E8A-4147-A177-3AD203B41FA5}">
                      <a16:colId xmlns:a16="http://schemas.microsoft.com/office/drawing/2014/main" val="20003"/>
                    </a:ext>
                  </a:extLst>
                </a:gridCol>
                <a:gridCol w="943875">
                  <a:extLst>
                    <a:ext uri="{9D8B030D-6E8A-4147-A177-3AD203B41FA5}">
                      <a16:colId xmlns:a16="http://schemas.microsoft.com/office/drawing/2014/main" val="20004"/>
                    </a:ext>
                  </a:extLst>
                </a:gridCol>
                <a:gridCol w="1089100">
                  <a:extLst>
                    <a:ext uri="{9D8B030D-6E8A-4147-A177-3AD203B41FA5}">
                      <a16:colId xmlns:a16="http://schemas.microsoft.com/office/drawing/2014/main" val="20005"/>
                    </a:ext>
                  </a:extLst>
                </a:gridCol>
                <a:gridCol w="934800">
                  <a:extLst>
                    <a:ext uri="{9D8B030D-6E8A-4147-A177-3AD203B41FA5}">
                      <a16:colId xmlns:a16="http://schemas.microsoft.com/office/drawing/2014/main" val="20006"/>
                    </a:ext>
                  </a:extLst>
                </a:gridCol>
                <a:gridCol w="892725">
                  <a:extLst>
                    <a:ext uri="{9D8B030D-6E8A-4147-A177-3AD203B41FA5}">
                      <a16:colId xmlns:a16="http://schemas.microsoft.com/office/drawing/2014/main" val="20007"/>
                    </a:ext>
                  </a:extLst>
                </a:gridCol>
                <a:gridCol w="622925">
                  <a:extLst>
                    <a:ext uri="{9D8B030D-6E8A-4147-A177-3AD203B41FA5}">
                      <a16:colId xmlns:a16="http://schemas.microsoft.com/office/drawing/2014/main" val="20008"/>
                    </a:ext>
                  </a:extLst>
                </a:gridCol>
                <a:gridCol w="1061900">
                  <a:extLst>
                    <a:ext uri="{9D8B030D-6E8A-4147-A177-3AD203B41FA5}">
                      <a16:colId xmlns:a16="http://schemas.microsoft.com/office/drawing/2014/main" val="20009"/>
                    </a:ext>
                  </a:extLst>
                </a:gridCol>
                <a:gridCol w="989900">
                  <a:extLst>
                    <a:ext uri="{9D8B030D-6E8A-4147-A177-3AD203B41FA5}">
                      <a16:colId xmlns:a16="http://schemas.microsoft.com/office/drawing/2014/main" val="20010"/>
                    </a:ext>
                  </a:extLst>
                </a:gridCol>
              </a:tblGrid>
              <a:tr h="873425">
                <a:tc>
                  <a:txBody>
                    <a:bodyPr/>
                    <a:lstStyle/>
                    <a:p>
                      <a:pPr marL="0" marR="0" lvl="0" indent="0" algn="l" rtl="0">
                        <a:spcBef>
                          <a:spcPts val="0"/>
                        </a:spcBef>
                        <a:spcAft>
                          <a:spcPts val="0"/>
                        </a:spcAft>
                        <a:buNone/>
                      </a:pPr>
                      <a:r>
                        <a:rPr lang="en-SG" sz="1400" u="none" strike="noStrike" cap="none"/>
                        <a:t>Run</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Description</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Batch size</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 Epochs</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Learning rate</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Optimizer</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Dropout</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ES – Patience</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Loss</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Best Parameter</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Accuracy</a:t>
                      </a:r>
                      <a:endParaRPr sz="14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0"/>
                  </a:ext>
                </a:extLst>
              </a:tr>
              <a:tr h="436725">
                <a:tc>
                  <a:txBody>
                    <a:bodyPr/>
                    <a:lstStyle/>
                    <a:p>
                      <a:pPr marL="0" marR="0" lvl="0" indent="0" algn="l" rtl="0">
                        <a:spcBef>
                          <a:spcPts val="0"/>
                        </a:spcBef>
                        <a:spcAft>
                          <a:spcPts val="0"/>
                        </a:spcAft>
                        <a:buNone/>
                      </a:pPr>
                      <a:r>
                        <a:rPr lang="en-SG" sz="1400" u="none" strike="noStrike" cap="none"/>
                        <a:t>1</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Baseline</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128</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108/200</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0.0001</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Adam</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0.4</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20</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1.5</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59.1%</a:t>
                      </a:r>
                      <a:endParaRPr sz="14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1"/>
                  </a:ext>
                </a:extLst>
              </a:tr>
              <a:tr h="436725">
                <a:tc>
                  <a:txBody>
                    <a:bodyPr/>
                    <a:lstStyle/>
                    <a:p>
                      <a:pPr marL="0" marR="0" lvl="0" indent="0" algn="l" rtl="0">
                        <a:spcBef>
                          <a:spcPts val="0"/>
                        </a:spcBef>
                        <a:spcAft>
                          <a:spcPts val="0"/>
                        </a:spcAft>
                        <a:buNone/>
                      </a:pPr>
                      <a:r>
                        <a:rPr lang="en-SG" sz="1400" u="none" strike="noStrike" cap="none"/>
                        <a:t>2</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ReduceLROnPlateau</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128</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91/200</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0.0001</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Adam</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0.4</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20</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1.5</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57.4%</a:t>
                      </a:r>
                      <a:endParaRPr sz="1400" b="0" u="none" strike="noStrike" cap="none">
                        <a:solidFill>
                          <a:schemeClr val="dk1"/>
                        </a:solidFill>
                        <a:latin typeface="Arial"/>
                        <a:ea typeface="Arial"/>
                        <a:cs typeface="Arial"/>
                        <a:sym typeface="Arial"/>
                      </a:endParaRPr>
                    </a:p>
                  </a:txBody>
                  <a:tcPr marL="68575" marR="68575" marT="0" marB="0"/>
                </a:tc>
                <a:extLst>
                  <a:ext uri="{0D108BD9-81ED-4DB2-BD59-A6C34878D82A}">
                    <a16:rowId xmlns:a16="http://schemas.microsoft.com/office/drawing/2014/main" val="10002"/>
                  </a:ext>
                </a:extLst>
              </a:tr>
              <a:tr h="436725">
                <a:tc>
                  <a:txBody>
                    <a:bodyPr/>
                    <a:lstStyle/>
                    <a:p>
                      <a:pPr marL="0" marR="0" lvl="0" indent="0" algn="l" rtl="0">
                        <a:spcBef>
                          <a:spcPts val="0"/>
                        </a:spcBef>
                        <a:spcAft>
                          <a:spcPts val="0"/>
                        </a:spcAft>
                        <a:buNone/>
                      </a:pPr>
                      <a:r>
                        <a:rPr lang="en-SG" sz="1400" u="none" strike="noStrike" cap="none"/>
                        <a:t>3</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Vary Dropout Rates</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128</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59/200</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0.0001</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Adam</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0.8</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20</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2.3</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25.5%</a:t>
                      </a:r>
                      <a:endParaRPr sz="1400" b="0" u="none" strike="noStrike" cap="none">
                        <a:solidFill>
                          <a:schemeClr val="dk1"/>
                        </a:solidFill>
                        <a:latin typeface="Arial"/>
                        <a:ea typeface="Arial"/>
                        <a:cs typeface="Arial"/>
                        <a:sym typeface="Arial"/>
                      </a:endParaRPr>
                    </a:p>
                  </a:txBody>
                  <a:tcPr marL="68575" marR="68575" marT="0" marB="0"/>
                </a:tc>
                <a:extLst>
                  <a:ext uri="{0D108BD9-81ED-4DB2-BD59-A6C34878D82A}">
                    <a16:rowId xmlns:a16="http://schemas.microsoft.com/office/drawing/2014/main" val="10003"/>
                  </a:ext>
                </a:extLst>
              </a:tr>
              <a:tr h="436725">
                <a:tc>
                  <a:txBody>
                    <a:bodyPr/>
                    <a:lstStyle/>
                    <a:p>
                      <a:pPr marL="0" marR="0" lvl="0" indent="0" algn="l" rtl="0">
                        <a:spcBef>
                          <a:spcPts val="0"/>
                        </a:spcBef>
                        <a:spcAft>
                          <a:spcPts val="0"/>
                        </a:spcAft>
                        <a:buNone/>
                      </a:pPr>
                      <a:r>
                        <a:rPr lang="en-SG" sz="1400" u="none" strike="noStrike" cap="none"/>
                        <a:t>4</a:t>
                      </a:r>
                      <a:endParaRPr sz="1400" u="none" strike="noStrike" cap="none">
                        <a:latin typeface="Arial"/>
                        <a:ea typeface="Arial"/>
                        <a:cs typeface="Arial"/>
                        <a:sym typeface="Arial"/>
                      </a:endParaRPr>
                    </a:p>
                  </a:txBody>
                  <a:tcPr marL="68575" marR="68575" marT="0" marB="0"/>
                </a:tc>
                <a:tc>
                  <a:txBody>
                    <a:bodyPr/>
                    <a:lstStyle/>
                    <a:p>
                      <a:pPr marL="0" marR="0" lvl="0" indent="0" algn="l" rtl="0">
                        <a:lnSpc>
                          <a:spcPct val="100000"/>
                        </a:lnSpc>
                        <a:spcBef>
                          <a:spcPts val="0"/>
                        </a:spcBef>
                        <a:spcAft>
                          <a:spcPts val="0"/>
                        </a:spcAft>
                        <a:buClr>
                          <a:schemeClr val="dk1"/>
                        </a:buClr>
                        <a:buSzPts val="1400"/>
                        <a:buFont typeface="Trebuchet MS"/>
                        <a:buNone/>
                      </a:pPr>
                      <a:r>
                        <a:rPr lang="en-SG" sz="1400" b="0" u="none" strike="noStrike" cap="none">
                          <a:solidFill>
                            <a:schemeClr val="dk1"/>
                          </a:solidFill>
                        </a:rPr>
                        <a:t>Vary Dropout Rates</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rgbClr val="000000"/>
                          </a:solidFill>
                        </a:rPr>
                        <a:t>128</a:t>
                      </a:r>
                      <a:endParaRPr sz="1400" b="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42/200</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0.0001</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Adam</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0.2</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20</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1.2</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61.6%</a:t>
                      </a:r>
                      <a:endParaRPr sz="14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4"/>
                  </a:ext>
                </a:extLst>
              </a:tr>
              <a:tr h="436725">
                <a:tc>
                  <a:txBody>
                    <a:bodyPr/>
                    <a:lstStyle/>
                    <a:p>
                      <a:pPr marL="0" marR="0" lvl="0" indent="0" algn="l" rtl="0">
                        <a:spcBef>
                          <a:spcPts val="0"/>
                        </a:spcBef>
                        <a:spcAft>
                          <a:spcPts val="0"/>
                        </a:spcAft>
                        <a:buNone/>
                      </a:pPr>
                      <a:r>
                        <a:rPr lang="en-SG" sz="1400" u="none" strike="noStrike" cap="none"/>
                        <a:t>5</a:t>
                      </a:r>
                      <a:endParaRPr sz="1400" u="none" strike="noStrike" cap="none">
                        <a:latin typeface="Arial"/>
                        <a:ea typeface="Arial"/>
                        <a:cs typeface="Arial"/>
                        <a:sym typeface="Arial"/>
                      </a:endParaRPr>
                    </a:p>
                  </a:txBody>
                  <a:tcPr marL="68575" marR="68575" marT="0" marB="0"/>
                </a:tc>
                <a:tc>
                  <a:txBody>
                    <a:bodyPr/>
                    <a:lstStyle/>
                    <a:p>
                      <a:pPr marL="0" marR="0" lvl="0" indent="0" algn="l" rtl="0">
                        <a:lnSpc>
                          <a:spcPct val="100000"/>
                        </a:lnSpc>
                        <a:spcBef>
                          <a:spcPts val="0"/>
                        </a:spcBef>
                        <a:spcAft>
                          <a:spcPts val="0"/>
                        </a:spcAft>
                        <a:buClr>
                          <a:schemeClr val="dk1"/>
                        </a:buClr>
                        <a:buSzPts val="1400"/>
                        <a:buFont typeface="Trebuchet MS"/>
                        <a:buNone/>
                      </a:pPr>
                      <a:r>
                        <a:rPr lang="en-SG" sz="1400" b="0" u="none" strike="noStrike" cap="none">
                          <a:solidFill>
                            <a:schemeClr val="dk1"/>
                          </a:solidFill>
                        </a:rPr>
                        <a:t>Vary Dropout Rates</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rgbClr val="000000"/>
                          </a:solidFill>
                        </a:rPr>
                        <a:t>128</a:t>
                      </a:r>
                      <a:endParaRPr sz="1400" b="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40/200</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0.0001</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Adam</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0.1</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20</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1.3</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60.1%</a:t>
                      </a:r>
                      <a:endParaRPr sz="14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5"/>
                  </a:ext>
                </a:extLst>
              </a:tr>
              <a:tr h="436725">
                <a:tc>
                  <a:txBody>
                    <a:bodyPr/>
                    <a:lstStyle/>
                    <a:p>
                      <a:pPr marL="0" marR="0" lvl="0" indent="0" algn="l" rtl="0">
                        <a:spcBef>
                          <a:spcPts val="0"/>
                        </a:spcBef>
                        <a:spcAft>
                          <a:spcPts val="0"/>
                        </a:spcAft>
                        <a:buNone/>
                      </a:pPr>
                      <a:r>
                        <a:rPr lang="en-SG" sz="1400" b="0" u="none" strike="noStrike" cap="none">
                          <a:solidFill>
                            <a:schemeClr val="dk1"/>
                          </a:solidFill>
                        </a:rPr>
                        <a:t>6</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Vary Optimizers </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128</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0.0001</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SGD, Adam</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0.4</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20</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Adam</a:t>
                      </a:r>
                      <a:endParaRPr sz="14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b="0" u="none" strike="noStrike" cap="none">
                          <a:solidFill>
                            <a:schemeClr val="dk1"/>
                          </a:solidFill>
                        </a:rPr>
                        <a:t>58.5%</a:t>
                      </a:r>
                      <a:endParaRPr sz="1400" b="0" u="none" strike="noStrike" cap="none">
                        <a:solidFill>
                          <a:schemeClr val="dk1"/>
                        </a:solidFill>
                        <a:latin typeface="Arial"/>
                        <a:ea typeface="Arial"/>
                        <a:cs typeface="Arial"/>
                        <a:sym typeface="Arial"/>
                      </a:endParaRPr>
                    </a:p>
                  </a:txBody>
                  <a:tcPr marL="68575" marR="68575" marT="0" marB="0"/>
                </a:tc>
                <a:extLst>
                  <a:ext uri="{0D108BD9-81ED-4DB2-BD59-A6C34878D82A}">
                    <a16:rowId xmlns:a16="http://schemas.microsoft.com/office/drawing/2014/main" val="10006"/>
                  </a:ext>
                </a:extLst>
              </a:tr>
              <a:tr h="655075">
                <a:tc>
                  <a:txBody>
                    <a:bodyPr/>
                    <a:lstStyle/>
                    <a:p>
                      <a:pPr marL="0" marR="0" lvl="0" indent="0" algn="l" rtl="0">
                        <a:spcBef>
                          <a:spcPts val="0"/>
                        </a:spcBef>
                        <a:spcAft>
                          <a:spcPts val="0"/>
                        </a:spcAft>
                        <a:buNone/>
                      </a:pPr>
                      <a:r>
                        <a:rPr lang="en-SG" sz="1400" b="1" u="none" strike="noStrike" cap="none">
                          <a:solidFill>
                            <a:srgbClr val="000000"/>
                          </a:solidFill>
                        </a:rPr>
                        <a:t>7</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Vary Learning Rates</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128</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0.001, 0.0001, 0.00001</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Adam</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0.4</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20</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0.001</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60.0%</a:t>
                      </a:r>
                      <a:endParaRPr sz="14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7"/>
                  </a:ext>
                </a:extLst>
              </a:tr>
              <a:tr h="436725">
                <a:tc>
                  <a:txBody>
                    <a:bodyPr/>
                    <a:lstStyle/>
                    <a:p>
                      <a:pPr marL="0" marR="0" lvl="0" indent="0" algn="l" rtl="0">
                        <a:spcBef>
                          <a:spcPts val="0"/>
                        </a:spcBef>
                        <a:spcAft>
                          <a:spcPts val="0"/>
                        </a:spcAft>
                        <a:buNone/>
                      </a:pPr>
                      <a:r>
                        <a:rPr lang="en-SG" sz="1400" b="1" u="none" strike="noStrike" cap="none">
                          <a:solidFill>
                            <a:srgbClr val="000000"/>
                          </a:solidFill>
                        </a:rPr>
                        <a:t>8</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Vary Batch Sizes</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32, 64, 128</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0.0001</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Adam</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0.4</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20</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64</a:t>
                      </a:r>
                      <a:endParaRPr sz="14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400" u="none" strike="noStrike" cap="none"/>
                        <a:t>56.5%</a:t>
                      </a:r>
                      <a:endParaRPr sz="14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8"/>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8"/>
          <p:cNvSpPr txBox="1">
            <a:spLocks noGrp="1"/>
          </p:cNvSpPr>
          <p:nvPr>
            <p:ph type="title"/>
          </p:nvPr>
        </p:nvSpPr>
        <p:spPr>
          <a:xfrm>
            <a:off x="358553" y="194139"/>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SG"/>
              <a:t>Concluding Experiments</a:t>
            </a:r>
            <a:endParaRPr/>
          </a:p>
        </p:txBody>
      </p:sp>
      <p:sp>
        <p:nvSpPr>
          <p:cNvPr id="191" name="Google Shape;191;p8"/>
          <p:cNvSpPr txBox="1">
            <a:spLocks noGrp="1"/>
          </p:cNvSpPr>
          <p:nvPr>
            <p:ph type="body" idx="1"/>
          </p:nvPr>
        </p:nvSpPr>
        <p:spPr>
          <a:xfrm>
            <a:off x="259702" y="1022946"/>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SG"/>
              <a:t>Using the best parameters from the previous runs,</a:t>
            </a:r>
            <a:endParaRPr/>
          </a:p>
          <a:p>
            <a:pPr marL="342900" lvl="0" indent="-251459" algn="l" rtl="0">
              <a:spcBef>
                <a:spcPts val="1000"/>
              </a:spcBef>
              <a:spcAft>
                <a:spcPts val="0"/>
              </a:spcAft>
              <a:buSzPts val="1440"/>
              <a:buNone/>
            </a:pPr>
            <a:endParaRPr/>
          </a:p>
        </p:txBody>
      </p:sp>
      <p:graphicFrame>
        <p:nvGraphicFramePr>
          <p:cNvPr id="192" name="Google Shape;192;p8"/>
          <p:cNvGraphicFramePr/>
          <p:nvPr/>
        </p:nvGraphicFramePr>
        <p:xfrm>
          <a:off x="358553" y="1514939"/>
          <a:ext cx="10595300" cy="1234632"/>
        </p:xfrm>
        <a:graphic>
          <a:graphicData uri="http://schemas.openxmlformats.org/drawingml/2006/table">
            <a:tbl>
              <a:tblPr firstRow="1" firstCol="1" bandRow="1">
                <a:noFill/>
                <a:tableStyleId>{D57BC749-F5CF-43A1-A690-805EE4FEDD8F}</a:tableStyleId>
              </a:tblPr>
              <a:tblGrid>
                <a:gridCol w="887650">
                  <a:extLst>
                    <a:ext uri="{9D8B030D-6E8A-4147-A177-3AD203B41FA5}">
                      <a16:colId xmlns:a16="http://schemas.microsoft.com/office/drawing/2014/main" val="20000"/>
                    </a:ext>
                  </a:extLst>
                </a:gridCol>
                <a:gridCol w="1250775">
                  <a:extLst>
                    <a:ext uri="{9D8B030D-6E8A-4147-A177-3AD203B41FA5}">
                      <a16:colId xmlns:a16="http://schemas.microsoft.com/office/drawing/2014/main" val="20001"/>
                    </a:ext>
                  </a:extLst>
                </a:gridCol>
                <a:gridCol w="1734950">
                  <a:extLst>
                    <a:ext uri="{9D8B030D-6E8A-4147-A177-3AD203B41FA5}">
                      <a16:colId xmlns:a16="http://schemas.microsoft.com/office/drawing/2014/main" val="20002"/>
                    </a:ext>
                  </a:extLst>
                </a:gridCol>
                <a:gridCol w="1403300">
                  <a:extLst>
                    <a:ext uri="{9D8B030D-6E8A-4147-A177-3AD203B41FA5}">
                      <a16:colId xmlns:a16="http://schemas.microsoft.com/office/drawing/2014/main" val="20003"/>
                    </a:ext>
                  </a:extLst>
                </a:gridCol>
                <a:gridCol w="1115725">
                  <a:extLst>
                    <a:ext uri="{9D8B030D-6E8A-4147-A177-3AD203B41FA5}">
                      <a16:colId xmlns:a16="http://schemas.microsoft.com/office/drawing/2014/main" val="20004"/>
                    </a:ext>
                  </a:extLst>
                </a:gridCol>
                <a:gridCol w="1604500">
                  <a:extLst>
                    <a:ext uri="{9D8B030D-6E8A-4147-A177-3AD203B41FA5}">
                      <a16:colId xmlns:a16="http://schemas.microsoft.com/office/drawing/2014/main" val="20005"/>
                    </a:ext>
                  </a:extLst>
                </a:gridCol>
                <a:gridCol w="1189050">
                  <a:extLst>
                    <a:ext uri="{9D8B030D-6E8A-4147-A177-3AD203B41FA5}">
                      <a16:colId xmlns:a16="http://schemas.microsoft.com/office/drawing/2014/main" val="20006"/>
                    </a:ext>
                  </a:extLst>
                </a:gridCol>
                <a:gridCol w="1409350">
                  <a:extLst>
                    <a:ext uri="{9D8B030D-6E8A-4147-A177-3AD203B41FA5}">
                      <a16:colId xmlns:a16="http://schemas.microsoft.com/office/drawing/2014/main" val="20007"/>
                    </a:ext>
                  </a:extLst>
                </a:gridCol>
              </a:tblGrid>
              <a:tr h="254000">
                <a:tc>
                  <a:txBody>
                    <a:bodyPr/>
                    <a:lstStyle/>
                    <a:p>
                      <a:pPr marL="0" marR="0" lvl="0" indent="0" algn="l" rtl="0">
                        <a:lnSpc>
                          <a:spcPct val="107000"/>
                        </a:lnSpc>
                        <a:spcBef>
                          <a:spcPts val="0"/>
                        </a:spcBef>
                        <a:spcAft>
                          <a:spcPts val="0"/>
                        </a:spcAft>
                        <a:buNone/>
                      </a:pPr>
                      <a:r>
                        <a:rPr lang="en-SG" sz="2000" u="none" strike="noStrike" cap="none"/>
                        <a:t>Batch size</a:t>
                      </a:r>
                      <a:endParaRPr sz="2000" u="none" strike="noStrike" cap="none">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None/>
                      </a:pPr>
                      <a:r>
                        <a:rPr lang="en-SG" sz="2000" u="none" strike="noStrike" cap="none"/>
                        <a:t># Epochs</a:t>
                      </a:r>
                      <a:endParaRPr sz="2000" u="none" strike="noStrike" cap="none">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None/>
                      </a:pPr>
                      <a:r>
                        <a:rPr lang="en-SG" sz="2000" u="none" strike="noStrike" cap="none"/>
                        <a:t>Learning rate</a:t>
                      </a:r>
                      <a:endParaRPr sz="2000" u="none" strike="noStrike" cap="none">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None/>
                      </a:pPr>
                      <a:r>
                        <a:rPr lang="en-SG" sz="2000" u="none" strike="noStrike" cap="none"/>
                        <a:t>Optimizer</a:t>
                      </a:r>
                      <a:endParaRPr sz="2000" u="none" strike="noStrike" cap="none">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None/>
                      </a:pPr>
                      <a:r>
                        <a:rPr lang="en-SG" sz="2000" u="none" strike="noStrike" cap="none"/>
                        <a:t>Dropout</a:t>
                      </a:r>
                      <a:endParaRPr sz="2000" u="none" strike="noStrike" cap="none">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None/>
                      </a:pPr>
                      <a:r>
                        <a:rPr lang="en-SG" sz="2000" u="none" strike="noStrike" cap="none"/>
                        <a:t>ES - Patience</a:t>
                      </a:r>
                      <a:endParaRPr sz="2000" u="none" strike="noStrike" cap="none">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None/>
                      </a:pPr>
                      <a:r>
                        <a:rPr lang="en-SG" sz="2000" u="none" strike="noStrike" cap="none"/>
                        <a:t>Loss</a:t>
                      </a:r>
                      <a:endParaRPr sz="2000" u="none" strike="noStrike" cap="none">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None/>
                      </a:pPr>
                      <a:r>
                        <a:rPr lang="en-SG" sz="2000" u="none" strike="noStrike" cap="none"/>
                        <a:t>Accuracy</a:t>
                      </a:r>
                      <a:endParaRPr sz="20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0"/>
                  </a:ext>
                </a:extLst>
              </a:tr>
              <a:tr h="254000">
                <a:tc>
                  <a:txBody>
                    <a:bodyPr/>
                    <a:lstStyle/>
                    <a:p>
                      <a:pPr marL="0" marR="0" lvl="0" indent="0" algn="l" rtl="0">
                        <a:lnSpc>
                          <a:spcPct val="107000"/>
                        </a:lnSpc>
                        <a:spcBef>
                          <a:spcPts val="0"/>
                        </a:spcBef>
                        <a:spcAft>
                          <a:spcPts val="0"/>
                        </a:spcAft>
                        <a:buNone/>
                      </a:pPr>
                      <a:r>
                        <a:rPr lang="en-SG" sz="2000" b="0" u="none" strike="noStrike" cap="none">
                          <a:solidFill>
                            <a:schemeClr val="dk1"/>
                          </a:solidFill>
                        </a:rPr>
                        <a:t>64</a:t>
                      </a:r>
                      <a:endParaRPr sz="20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None/>
                      </a:pPr>
                      <a:r>
                        <a:rPr lang="en-SG" sz="2000" u="none" strike="noStrike" cap="none"/>
                        <a:t>43/200</a:t>
                      </a:r>
                      <a:endParaRPr sz="2000" u="none" strike="noStrike" cap="none">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None/>
                      </a:pPr>
                      <a:r>
                        <a:rPr lang="en-SG" sz="2000" u="none" strike="noStrike" cap="none"/>
                        <a:t>0.001</a:t>
                      </a:r>
                      <a:endParaRPr sz="2000" u="none" strike="noStrike" cap="none">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None/>
                      </a:pPr>
                      <a:r>
                        <a:rPr lang="en-SG" sz="2000" u="none" strike="noStrike" cap="none"/>
                        <a:t>Adam</a:t>
                      </a:r>
                      <a:endParaRPr sz="2000" u="none" strike="noStrike" cap="none">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None/>
                      </a:pPr>
                      <a:r>
                        <a:rPr lang="en-SG" sz="2000" u="none" strike="noStrike" cap="none"/>
                        <a:t>0.2</a:t>
                      </a:r>
                      <a:endParaRPr sz="2000" u="none" strike="noStrike" cap="none">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None/>
                      </a:pPr>
                      <a:r>
                        <a:rPr lang="en-SG" sz="2000" u="none" strike="noStrike" cap="none"/>
                        <a:t>20</a:t>
                      </a:r>
                      <a:endParaRPr sz="2000" u="none" strike="noStrike" cap="none">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None/>
                      </a:pPr>
                      <a:r>
                        <a:rPr lang="en-SG" sz="2000" u="none" strike="noStrike" cap="none"/>
                        <a:t>1.5301</a:t>
                      </a:r>
                      <a:endParaRPr sz="2000" u="none" strike="noStrike" cap="none">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None/>
                      </a:pPr>
                      <a:r>
                        <a:rPr lang="en-SG" sz="2000" u="none" strike="noStrike" cap="none"/>
                        <a:t>60.8%</a:t>
                      </a:r>
                      <a:endParaRPr sz="20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1"/>
                  </a:ext>
                </a:extLst>
              </a:tr>
              <a:tr h="254000">
                <a:tc>
                  <a:txBody>
                    <a:bodyPr/>
                    <a:lstStyle/>
                    <a:p>
                      <a:pPr marL="0" marR="0" lvl="0" indent="0" algn="l" rtl="0">
                        <a:lnSpc>
                          <a:spcPct val="107000"/>
                        </a:lnSpc>
                        <a:spcBef>
                          <a:spcPts val="0"/>
                        </a:spcBef>
                        <a:spcAft>
                          <a:spcPts val="0"/>
                        </a:spcAft>
                        <a:buNone/>
                      </a:pPr>
                      <a:r>
                        <a:rPr lang="en-SG" sz="2000" b="0" u="none" strike="noStrike" cap="none">
                          <a:solidFill>
                            <a:schemeClr val="dk1"/>
                          </a:solidFill>
                        </a:rPr>
                        <a:t>64</a:t>
                      </a:r>
                      <a:endParaRPr sz="20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None/>
                      </a:pPr>
                      <a:r>
                        <a:rPr lang="en-SG" sz="2000" b="0" u="none" strike="noStrike" cap="none">
                          <a:solidFill>
                            <a:schemeClr val="dk1"/>
                          </a:solidFill>
                        </a:rPr>
                        <a:t>81/200</a:t>
                      </a:r>
                      <a:endParaRPr sz="20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None/>
                      </a:pPr>
                      <a:r>
                        <a:rPr lang="en-SG" sz="2000" b="0" u="none" strike="noStrike" cap="none">
                          <a:solidFill>
                            <a:schemeClr val="dk1"/>
                          </a:solidFill>
                        </a:rPr>
                        <a:t>0.001</a:t>
                      </a:r>
                      <a:endParaRPr sz="20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None/>
                      </a:pPr>
                      <a:r>
                        <a:rPr lang="en-SG" sz="2000" b="0" u="none" strike="noStrike" cap="none">
                          <a:solidFill>
                            <a:schemeClr val="dk1"/>
                          </a:solidFill>
                        </a:rPr>
                        <a:t>Adam</a:t>
                      </a:r>
                      <a:endParaRPr sz="20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None/>
                      </a:pPr>
                      <a:r>
                        <a:rPr lang="en-SG" sz="2000" b="0" u="none" strike="noStrike" cap="none">
                          <a:solidFill>
                            <a:schemeClr val="dk1"/>
                          </a:solidFill>
                        </a:rPr>
                        <a:t>0.2</a:t>
                      </a:r>
                      <a:endParaRPr sz="20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None/>
                      </a:pPr>
                      <a:r>
                        <a:rPr lang="en-SG" sz="2000" b="0" u="none" strike="noStrike" cap="none">
                          <a:solidFill>
                            <a:schemeClr val="dk1"/>
                          </a:solidFill>
                        </a:rPr>
                        <a:t>20</a:t>
                      </a:r>
                      <a:endParaRPr sz="20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None/>
                      </a:pPr>
                      <a:r>
                        <a:rPr lang="en-SG" sz="2000" b="0" u="none" strike="noStrike" cap="none">
                          <a:solidFill>
                            <a:schemeClr val="dk1"/>
                          </a:solidFill>
                        </a:rPr>
                        <a:t>1.0264</a:t>
                      </a:r>
                      <a:endParaRPr sz="2000" b="0" u="none" strike="noStrike" cap="none">
                        <a:solidFill>
                          <a:schemeClr val="dk1"/>
                        </a:solidFill>
                        <a:latin typeface="Arial"/>
                        <a:ea typeface="Arial"/>
                        <a:cs typeface="Arial"/>
                        <a:sym typeface="Arial"/>
                      </a:endParaRPr>
                    </a:p>
                  </a:txBody>
                  <a:tcPr marL="68575" marR="68575" marT="0" marB="0"/>
                </a:tc>
                <a:tc>
                  <a:txBody>
                    <a:bodyPr/>
                    <a:lstStyle/>
                    <a:p>
                      <a:pPr marL="0" marR="0" lvl="0" indent="0" algn="l" rtl="0">
                        <a:lnSpc>
                          <a:spcPct val="107000"/>
                        </a:lnSpc>
                        <a:spcBef>
                          <a:spcPts val="0"/>
                        </a:spcBef>
                        <a:spcAft>
                          <a:spcPts val="0"/>
                        </a:spcAft>
                        <a:buNone/>
                      </a:pPr>
                      <a:r>
                        <a:rPr lang="en-SG" sz="2000" b="0" u="none" strike="noStrike" cap="none">
                          <a:solidFill>
                            <a:schemeClr val="dk1"/>
                          </a:solidFill>
                        </a:rPr>
                        <a:t>67.2%</a:t>
                      </a:r>
                      <a:endParaRPr sz="2000" b="0" u="none" strike="noStrike" cap="none">
                        <a:solidFill>
                          <a:schemeClr val="dk1"/>
                        </a:solidFill>
                        <a:latin typeface="Arial"/>
                        <a:ea typeface="Arial"/>
                        <a:cs typeface="Arial"/>
                        <a:sym typeface="Arial"/>
                      </a:endParaRPr>
                    </a:p>
                  </a:txBody>
                  <a:tcPr marL="68575" marR="68575" marT="0" marB="0"/>
                </a:tc>
                <a:extLst>
                  <a:ext uri="{0D108BD9-81ED-4DB2-BD59-A6C34878D82A}">
                    <a16:rowId xmlns:a16="http://schemas.microsoft.com/office/drawing/2014/main" val="10002"/>
                  </a:ext>
                </a:extLst>
              </a:tr>
            </a:tbl>
          </a:graphicData>
        </a:graphic>
      </p:graphicFrame>
      <p:graphicFrame>
        <p:nvGraphicFramePr>
          <p:cNvPr id="193" name="Google Shape;193;p8"/>
          <p:cNvGraphicFramePr/>
          <p:nvPr/>
        </p:nvGraphicFramePr>
        <p:xfrm>
          <a:off x="358910" y="2903476"/>
          <a:ext cx="8596300" cy="3657600"/>
        </p:xfrm>
        <a:graphic>
          <a:graphicData uri="http://schemas.openxmlformats.org/drawingml/2006/table">
            <a:tbl>
              <a:tblPr firstRow="1" firstCol="1" bandRow="1">
                <a:noFill/>
                <a:tableStyleId>{9E83F3CF-8A40-4376-B64E-3B0EB5CFE6D9}</a:tableStyleId>
              </a:tblPr>
              <a:tblGrid>
                <a:gridCol w="2865425">
                  <a:extLst>
                    <a:ext uri="{9D8B030D-6E8A-4147-A177-3AD203B41FA5}">
                      <a16:colId xmlns:a16="http://schemas.microsoft.com/office/drawing/2014/main" val="20000"/>
                    </a:ext>
                  </a:extLst>
                </a:gridCol>
                <a:gridCol w="4552250">
                  <a:extLst>
                    <a:ext uri="{9D8B030D-6E8A-4147-A177-3AD203B41FA5}">
                      <a16:colId xmlns:a16="http://schemas.microsoft.com/office/drawing/2014/main" val="20001"/>
                    </a:ext>
                  </a:extLst>
                </a:gridCol>
                <a:gridCol w="1178625">
                  <a:extLst>
                    <a:ext uri="{9D8B030D-6E8A-4147-A177-3AD203B41FA5}">
                      <a16:colId xmlns:a16="http://schemas.microsoft.com/office/drawing/2014/main" val="20002"/>
                    </a:ext>
                  </a:extLst>
                </a:gridCol>
              </a:tblGrid>
              <a:tr h="203200">
                <a:tc>
                  <a:txBody>
                    <a:bodyPr/>
                    <a:lstStyle/>
                    <a:p>
                      <a:pPr marL="0" marR="0" lvl="0" indent="0" algn="ctr" rtl="0">
                        <a:spcBef>
                          <a:spcPts val="0"/>
                        </a:spcBef>
                        <a:spcAft>
                          <a:spcPts val="0"/>
                        </a:spcAft>
                        <a:buNone/>
                      </a:pPr>
                      <a:r>
                        <a:rPr lang="en-SG" sz="1600" u="none" strike="noStrike" cap="none"/>
                        <a:t>Parameter</a:t>
                      </a:r>
                      <a:endParaRPr sz="16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600" u="none" strike="noStrike" cap="none"/>
                        <a:t>Description</a:t>
                      </a:r>
                      <a:endParaRPr sz="16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600" u="none" strike="noStrike" cap="none"/>
                        <a:t>Value</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0"/>
                  </a:ext>
                </a:extLst>
              </a:tr>
              <a:tr h="203200">
                <a:tc>
                  <a:txBody>
                    <a:bodyPr/>
                    <a:lstStyle/>
                    <a:p>
                      <a:pPr marL="0" marR="0" lvl="0" indent="0" algn="just" rtl="0">
                        <a:spcBef>
                          <a:spcPts val="0"/>
                        </a:spcBef>
                        <a:spcAft>
                          <a:spcPts val="0"/>
                        </a:spcAft>
                        <a:buNone/>
                      </a:pPr>
                      <a:r>
                        <a:rPr lang="en-SG" sz="1600" u="none" strike="noStrike" cap="none"/>
                        <a:t>rescale</a:t>
                      </a:r>
                      <a:endParaRPr sz="16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600" u="none" strike="noStrike" cap="none"/>
                        <a:t>Rescales the pixel values of the image to be between [0, 1]</a:t>
                      </a:r>
                      <a:endParaRPr sz="16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600" u="none" strike="noStrike" cap="none"/>
                        <a:t>1./255</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1"/>
                  </a:ext>
                </a:extLst>
              </a:tr>
              <a:tr h="203200">
                <a:tc>
                  <a:txBody>
                    <a:bodyPr/>
                    <a:lstStyle/>
                    <a:p>
                      <a:pPr marL="0" marR="0" lvl="0" indent="0" algn="just" rtl="0">
                        <a:spcBef>
                          <a:spcPts val="0"/>
                        </a:spcBef>
                        <a:spcAft>
                          <a:spcPts val="0"/>
                        </a:spcAft>
                        <a:buNone/>
                      </a:pPr>
                      <a:r>
                        <a:rPr lang="en-SG" sz="1600" u="none" strike="noStrike" cap="none"/>
                        <a:t>rotation_range</a:t>
                      </a:r>
                      <a:endParaRPr sz="16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600" u="none" strike="noStrike" cap="none"/>
                        <a:t>Randomly rotates the image clockwise by 15</a:t>
                      </a:r>
                      <a:r>
                        <a:rPr lang="en-SG" sz="1600" u="none" strike="noStrike" cap="none" baseline="30000"/>
                        <a:t>0</a:t>
                      </a:r>
                      <a:endParaRPr sz="16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600" u="none" strike="noStrike" cap="none"/>
                        <a:t>15</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2"/>
                  </a:ext>
                </a:extLst>
              </a:tr>
              <a:tr h="203200">
                <a:tc>
                  <a:txBody>
                    <a:bodyPr/>
                    <a:lstStyle/>
                    <a:p>
                      <a:pPr marL="0" marR="0" lvl="0" indent="0" algn="just" rtl="0">
                        <a:spcBef>
                          <a:spcPts val="0"/>
                        </a:spcBef>
                        <a:spcAft>
                          <a:spcPts val="0"/>
                        </a:spcAft>
                        <a:buNone/>
                      </a:pPr>
                      <a:r>
                        <a:rPr lang="en-SG" sz="1600" u="none" strike="noStrike" cap="none"/>
                        <a:t>width_shift_range</a:t>
                      </a:r>
                      <a:endParaRPr sz="16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600" u="none" strike="noStrike" cap="none"/>
                        <a:t>Horizontal shift of the image. Shift image width by 15%</a:t>
                      </a:r>
                      <a:endParaRPr sz="16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600" u="none" strike="noStrike" cap="none"/>
                        <a:t>0.15</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3"/>
                  </a:ext>
                </a:extLst>
              </a:tr>
              <a:tr h="203200">
                <a:tc>
                  <a:txBody>
                    <a:bodyPr/>
                    <a:lstStyle/>
                    <a:p>
                      <a:pPr marL="0" marR="0" lvl="0" indent="0" algn="just" rtl="0">
                        <a:spcBef>
                          <a:spcPts val="0"/>
                        </a:spcBef>
                        <a:spcAft>
                          <a:spcPts val="0"/>
                        </a:spcAft>
                        <a:buNone/>
                      </a:pPr>
                      <a:r>
                        <a:rPr lang="en-SG" sz="1600" u="none" strike="noStrike" cap="none"/>
                        <a:t>height_shift_range</a:t>
                      </a:r>
                      <a:endParaRPr sz="16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600" u="none" strike="noStrike" cap="none"/>
                        <a:t>Vertical shift of the image. Shift image height by 15%</a:t>
                      </a:r>
                      <a:endParaRPr sz="16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600" u="none" strike="noStrike" cap="none"/>
                        <a:t>0.15</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4"/>
                  </a:ext>
                </a:extLst>
              </a:tr>
              <a:tr h="203200">
                <a:tc>
                  <a:txBody>
                    <a:bodyPr/>
                    <a:lstStyle/>
                    <a:p>
                      <a:pPr marL="0" marR="0" lvl="0" indent="0" algn="just" rtl="0">
                        <a:spcBef>
                          <a:spcPts val="0"/>
                        </a:spcBef>
                        <a:spcAft>
                          <a:spcPts val="0"/>
                        </a:spcAft>
                        <a:buNone/>
                      </a:pPr>
                      <a:r>
                        <a:rPr lang="en-SG" sz="1600" u="none" strike="noStrike" cap="none"/>
                        <a:t>shear_range</a:t>
                      </a:r>
                      <a:endParaRPr sz="16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600" u="none" strike="noStrike" cap="none"/>
                        <a:t>Shear the image by 15%</a:t>
                      </a:r>
                      <a:endParaRPr sz="16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600" u="none" strike="noStrike" cap="none"/>
                        <a:t>0.15</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5"/>
                  </a:ext>
                </a:extLst>
              </a:tr>
              <a:tr h="203200">
                <a:tc>
                  <a:txBody>
                    <a:bodyPr/>
                    <a:lstStyle/>
                    <a:p>
                      <a:pPr marL="0" marR="0" lvl="0" indent="0" algn="just" rtl="0">
                        <a:spcBef>
                          <a:spcPts val="0"/>
                        </a:spcBef>
                        <a:spcAft>
                          <a:spcPts val="0"/>
                        </a:spcAft>
                        <a:buNone/>
                      </a:pPr>
                      <a:r>
                        <a:rPr lang="en-SG" sz="1600" u="none" strike="noStrike" cap="none"/>
                        <a:t>zoom_range</a:t>
                      </a:r>
                      <a:endParaRPr sz="16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600" u="none" strike="noStrike" cap="none"/>
                        <a:t>Randomly zooms in or out of the image in the range of [1 - 0.15, 1 + 0.15]</a:t>
                      </a:r>
                      <a:endParaRPr sz="16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600" u="none" strike="noStrike" cap="none"/>
                        <a:t>0.15</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6"/>
                  </a:ext>
                </a:extLst>
              </a:tr>
              <a:tr h="203200">
                <a:tc>
                  <a:txBody>
                    <a:bodyPr/>
                    <a:lstStyle/>
                    <a:p>
                      <a:pPr marL="0" marR="0" lvl="0" indent="0" algn="just" rtl="0">
                        <a:spcBef>
                          <a:spcPts val="0"/>
                        </a:spcBef>
                        <a:spcAft>
                          <a:spcPts val="0"/>
                        </a:spcAft>
                        <a:buNone/>
                      </a:pPr>
                      <a:r>
                        <a:rPr lang="en-SG" sz="1600" u="none" strike="noStrike" cap="none"/>
                        <a:t>horizontal_flip</a:t>
                      </a:r>
                      <a:endParaRPr sz="16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600" u="none" strike="noStrike" cap="none"/>
                        <a:t>Flips along the horizontal axis.</a:t>
                      </a:r>
                      <a:endParaRPr sz="16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600" u="none" strike="noStrike" cap="none"/>
                        <a:t>True</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7"/>
                  </a:ext>
                </a:extLst>
              </a:tr>
              <a:tr h="203200">
                <a:tc>
                  <a:txBody>
                    <a:bodyPr/>
                    <a:lstStyle/>
                    <a:p>
                      <a:pPr marL="0" marR="0" lvl="0" indent="0" algn="just" rtl="0">
                        <a:spcBef>
                          <a:spcPts val="0"/>
                        </a:spcBef>
                        <a:spcAft>
                          <a:spcPts val="0"/>
                        </a:spcAft>
                        <a:buNone/>
                      </a:pPr>
                      <a:r>
                        <a:rPr lang="en-SG" sz="1600" u="none" strike="noStrike" cap="none"/>
                        <a:t>fill_mode </a:t>
                      </a:r>
                      <a:endParaRPr sz="16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600" u="none" strike="noStrike" cap="none"/>
                        <a:t>Points outside the boundaries of the input are filled according to the given mode, in this case it will fill the area with the nearest pixel.</a:t>
                      </a:r>
                      <a:endParaRPr sz="1600" u="none" strike="noStrike" cap="none">
                        <a:latin typeface="Arial"/>
                        <a:ea typeface="Arial"/>
                        <a:cs typeface="Arial"/>
                        <a:sym typeface="Arial"/>
                      </a:endParaRPr>
                    </a:p>
                  </a:txBody>
                  <a:tcPr marL="68575" marR="68575" marT="0" marB="0"/>
                </a:tc>
                <a:tc>
                  <a:txBody>
                    <a:bodyPr/>
                    <a:lstStyle/>
                    <a:p>
                      <a:pPr marL="0" marR="0" lvl="0" indent="0" algn="l" rtl="0">
                        <a:spcBef>
                          <a:spcPts val="0"/>
                        </a:spcBef>
                        <a:spcAft>
                          <a:spcPts val="0"/>
                        </a:spcAft>
                        <a:buNone/>
                      </a:pPr>
                      <a:r>
                        <a:rPr lang="en-SG" sz="1600" u="none" strike="noStrike" cap="none"/>
                        <a:t> 'nearest'</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8"/>
                  </a:ext>
                </a:extLst>
              </a:tr>
            </a:tbl>
          </a:graphicData>
        </a:graphic>
      </p:graphicFrame>
      <p:sp>
        <p:nvSpPr>
          <p:cNvPr id="194" name="Google Shape;194;p8"/>
          <p:cNvSpPr txBox="1"/>
          <p:nvPr/>
        </p:nvSpPr>
        <p:spPr>
          <a:xfrm>
            <a:off x="9429226" y="4387442"/>
            <a:ext cx="206369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1800" b="0" i="0" u="none" strike="noStrike" cap="none">
                <a:solidFill>
                  <a:schemeClr val="dk1"/>
                </a:solidFill>
                <a:latin typeface="Trebuchet MS"/>
                <a:ea typeface="Trebuchet MS"/>
                <a:cs typeface="Trebuchet MS"/>
                <a:sym typeface="Trebuchet MS"/>
              </a:rPr>
              <a:t>Data Augmentation Parameters</a:t>
            </a:r>
            <a:endParaRPr sz="1800">
              <a:solidFill>
                <a:schemeClr val="dk1"/>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862</TotalTime>
  <Words>1737</Words>
  <Application>Microsoft Office PowerPoint</Application>
  <PresentationFormat>Widescreen</PresentationFormat>
  <Paragraphs>485</Paragraphs>
  <Slides>31</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Courier New</vt:lpstr>
      <vt:lpstr>Noto Sans Symbols</vt:lpstr>
      <vt:lpstr>Trebuchet MS</vt:lpstr>
      <vt:lpstr>Wingdings</vt:lpstr>
      <vt:lpstr>Facet</vt:lpstr>
      <vt:lpstr>Detect human emotion through the images</vt:lpstr>
      <vt:lpstr>Objective</vt:lpstr>
      <vt:lpstr>Task Allocation</vt:lpstr>
      <vt:lpstr>Dataset Used</vt:lpstr>
      <vt:lpstr>Deep Learning Models</vt:lpstr>
      <vt:lpstr>DenseNet121</vt:lpstr>
      <vt:lpstr>DenseNet121</vt:lpstr>
      <vt:lpstr>Experiments Conducted for DenseNet121</vt:lpstr>
      <vt:lpstr>Concluding Experiments</vt:lpstr>
      <vt:lpstr>Using best parameters from previous runs</vt:lpstr>
      <vt:lpstr>Final results with Data Augmentation</vt:lpstr>
      <vt:lpstr>Future Improvements </vt:lpstr>
      <vt:lpstr>VGG16Net</vt:lpstr>
      <vt:lpstr>VGG16net</vt:lpstr>
      <vt:lpstr>Why VGG16, and not VGG19</vt:lpstr>
      <vt:lpstr>Baseline – with different dropout rate</vt:lpstr>
      <vt:lpstr>Experiments Conducted for VGG16</vt:lpstr>
      <vt:lpstr>Observation with confusion matrix – VGG16-02  </vt:lpstr>
      <vt:lpstr>Learning Rate – VGG16-2, VGG16-3, VGG16-4 </vt:lpstr>
      <vt:lpstr>Data Augmentation - VGG16-2a </vt:lpstr>
      <vt:lpstr>More Improvements, if more time and resources allow.   </vt:lpstr>
      <vt:lpstr>MobileNetV1</vt:lpstr>
      <vt:lpstr>MobileNetV1</vt:lpstr>
      <vt:lpstr>Why MobileNet   </vt:lpstr>
      <vt:lpstr>Why MobileNet Comparision    </vt:lpstr>
      <vt:lpstr>Experiments Conducted for MobileNetv1</vt:lpstr>
      <vt:lpstr>Observation with confusion matrix – MobileNetV1  </vt:lpstr>
      <vt:lpstr>Validation Accuracy and Loss from the best model</vt:lpstr>
      <vt:lpstr>Improvements  - MobileNetV1 </vt:lpstr>
      <vt:lpstr>Improvements to try.   </vt:lpstr>
      <vt:lpstr>Conclusions &amp; Deployment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 human emotion through the images</dc:title>
  <dc:creator>awln</dc:creator>
  <cp:lastModifiedBy>Ng, Adelene (DSGI)</cp:lastModifiedBy>
  <cp:revision>22</cp:revision>
  <dcterms:created xsi:type="dcterms:W3CDTF">2022-02-19T07:12:57Z</dcterms:created>
  <dcterms:modified xsi:type="dcterms:W3CDTF">2022-03-02T01:14:51Z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69b5a962-1a7a-4bf8-819d-07a170110954_Enabled">
    <vt:lpwstr>true</vt:lpwstr>
  </property>
  <property fmtid="{D5CDD505-2E9C-101B-9397-08002B2CF9AE}" pid="4" name="MSIP_Label_69b5a962-1a7a-4bf8-819d-07a170110954_SetDate">
    <vt:lpwstr>2022-02-26T04:53:54Z</vt:lpwstr>
  </property>
  <property fmtid="{D5CDD505-2E9C-101B-9397-08002B2CF9AE}" pid="5" name="MSIP_Label_69b5a962-1a7a-4bf8-819d-07a170110954_Method">
    <vt:lpwstr>Standard</vt:lpwstr>
  </property>
  <property fmtid="{D5CDD505-2E9C-101B-9397-08002B2CF9AE}" pid="6" name="MSIP_Label_69b5a962-1a7a-4bf8-819d-07a170110954_Name">
    <vt:lpwstr>InternalUse</vt:lpwstr>
  </property>
  <property fmtid="{D5CDD505-2E9C-101B-9397-08002B2CF9AE}" pid="7" name="MSIP_Label_69b5a962-1a7a-4bf8-819d-07a170110954_SiteId">
    <vt:lpwstr>0da2a83b-13d9-4a35-965f-ec53a220ed9d</vt:lpwstr>
  </property>
  <property fmtid="{D5CDD505-2E9C-101B-9397-08002B2CF9AE}" pid="8" name="MSIP_Label_69b5a962-1a7a-4bf8-819d-07a170110954_ActionId">
    <vt:lpwstr>6e527499-f687-4a5d-bc8e-47ca059cef5d</vt:lpwstr>
  </property>
  <property fmtid="{D5CDD505-2E9C-101B-9397-08002B2CF9AE}" pid="9" name="MSIP_Label_69b5a962-1a7a-4bf8-819d-07a170110954_ContentBits">
    <vt:lpwstr>2</vt:lpwstr>
  </property>
  <property fmtid="{D5CDD505-2E9C-101B-9397-08002B2CF9AE}" pid="10" name="MSIP_Label_2eff3402-7c57-4445-9af1-61910affb34b_Enabled">
    <vt:lpwstr>true</vt:lpwstr>
  </property>
  <property fmtid="{D5CDD505-2E9C-101B-9397-08002B2CF9AE}" pid="11" name="MSIP_Label_2eff3402-7c57-4445-9af1-61910affb34b_SetDate">
    <vt:lpwstr>2022-03-02T00:52:40Z</vt:lpwstr>
  </property>
  <property fmtid="{D5CDD505-2E9C-101B-9397-08002B2CF9AE}" pid="12" name="MSIP_Label_2eff3402-7c57-4445-9af1-61910affb34b_Method">
    <vt:lpwstr>Privileged</vt:lpwstr>
  </property>
  <property fmtid="{D5CDD505-2E9C-101B-9397-08002B2CF9AE}" pid="13" name="MSIP_Label_2eff3402-7c57-4445-9af1-61910affb34b_Name">
    <vt:lpwstr>2eff3402-7c57-4445-9af1-61910affb34b</vt:lpwstr>
  </property>
  <property fmtid="{D5CDD505-2E9C-101B-9397-08002B2CF9AE}" pid="14" name="MSIP_Label_2eff3402-7c57-4445-9af1-61910affb34b_SiteId">
    <vt:lpwstr>bd2ac3b4-122a-4000-ac98-779c8efd4722</vt:lpwstr>
  </property>
  <property fmtid="{D5CDD505-2E9C-101B-9397-08002B2CF9AE}" pid="15" name="MSIP_Label_2eff3402-7c57-4445-9af1-61910affb34b_ActionId">
    <vt:lpwstr>d4544027-6829-4b75-a1b5-a8d08a779063</vt:lpwstr>
  </property>
  <property fmtid="{D5CDD505-2E9C-101B-9397-08002B2CF9AE}" pid="16" name="MSIP_Label_2eff3402-7c57-4445-9af1-61910affb34b_ContentBits">
    <vt:lpwstr>0</vt:lpwstr>
  </property>
</Properties>
</file>